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7" r:id="rId2"/>
    <p:sldId id="300" r:id="rId3"/>
    <p:sldId id="266" r:id="rId4"/>
    <p:sldId id="307" r:id="rId5"/>
    <p:sldId id="312" r:id="rId6"/>
    <p:sldId id="308" r:id="rId7"/>
    <p:sldId id="311" r:id="rId8"/>
    <p:sldId id="313" r:id="rId9"/>
    <p:sldId id="309" r:id="rId10"/>
    <p:sldId id="314" r:id="rId11"/>
    <p:sldId id="305" r:id="rId12"/>
    <p:sldId id="310" r:id="rId13"/>
    <p:sldId id="277" r:id="rId14"/>
    <p:sldId id="280" r:id="rId15"/>
    <p:sldId id="281" r:id="rId16"/>
    <p:sldId id="290" r:id="rId17"/>
    <p:sldId id="306" r:id="rId18"/>
    <p:sldId id="291" r:id="rId19"/>
    <p:sldId id="292" r:id="rId20"/>
    <p:sldId id="301" r:id="rId21"/>
    <p:sldId id="273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B3F4"/>
    <a:srgbClr val="05BCFE"/>
    <a:srgbClr val="CC00FF"/>
    <a:srgbClr val="FFCD05"/>
    <a:srgbClr val="FFFFF5"/>
    <a:srgbClr val="007DDA"/>
    <a:srgbClr val="9BC2E5"/>
    <a:srgbClr val="FFFFCC"/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01" autoAdjust="0"/>
    <p:restoredTop sz="94514" autoAdjust="0"/>
  </p:normalViewPr>
  <p:slideViewPr>
    <p:cSldViewPr snapToGrid="0">
      <p:cViewPr varScale="1">
        <p:scale>
          <a:sx n="69" d="100"/>
          <a:sy n="69" d="100"/>
        </p:scale>
        <p:origin x="96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22.png>
</file>

<file path=ppt/media/image23.jpg>
</file>

<file path=ppt/media/image24.png>
</file>

<file path=ppt/media/image25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3D2100-7583-42E9-A57F-7CC12E369A67}" type="datetimeFigureOut">
              <a:rPr lang="zh-TW" altLang="en-US" smtClean="0"/>
              <a:t>2023/11/27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213AEA-AE39-4D2C-9027-DC8126E8B8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0789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53396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815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39049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5225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51" r="10000" b="14103"/>
          <a:stretch/>
        </p:blipFill>
        <p:spPr>
          <a:xfrm flipH="1">
            <a:off x="-23151" y="0"/>
            <a:ext cx="4146138" cy="6858000"/>
          </a:xfrm>
          <a:custGeom>
            <a:avLst/>
            <a:gdLst>
              <a:gd name="connsiteX0" fmla="*/ 4119716 w 4119716"/>
              <a:gd name="connsiteY0" fmla="*/ 0 h 6858000"/>
              <a:gd name="connsiteX1" fmla="*/ 0 w 4119716"/>
              <a:gd name="connsiteY1" fmla="*/ 0 h 6858000"/>
              <a:gd name="connsiteX2" fmla="*/ 0 w 4119716"/>
              <a:gd name="connsiteY2" fmla="*/ 6858000 h 6858000"/>
              <a:gd name="connsiteX3" fmla="*/ 4119716 w 41197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9716" h="6858000">
                <a:moveTo>
                  <a:pt x="4119716" y="0"/>
                </a:moveTo>
                <a:lnTo>
                  <a:pt x="0" y="0"/>
                </a:lnTo>
                <a:lnTo>
                  <a:pt x="0" y="6858000"/>
                </a:lnTo>
                <a:lnTo>
                  <a:pt x="4119716" y="6858000"/>
                </a:lnTo>
                <a:close/>
              </a:path>
            </a:pathLst>
          </a:cu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FFFCC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1570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72" r="20291" b="86885"/>
          <a:stretch/>
        </p:blipFill>
        <p:spPr>
          <a:xfrm flipH="1">
            <a:off x="0" y="0"/>
            <a:ext cx="12192000" cy="904240"/>
          </a:xfrm>
          <a:custGeom>
            <a:avLst/>
            <a:gdLst>
              <a:gd name="connsiteX0" fmla="*/ 12192000 w 12192000"/>
              <a:gd name="connsiteY0" fmla="*/ 0 h 1026160"/>
              <a:gd name="connsiteX1" fmla="*/ 0 w 12192000"/>
              <a:gd name="connsiteY1" fmla="*/ 0 h 1026160"/>
              <a:gd name="connsiteX2" fmla="*/ 0 w 12192000"/>
              <a:gd name="connsiteY2" fmla="*/ 1026160 h 1026160"/>
              <a:gd name="connsiteX3" fmla="*/ 12192000 w 12192000"/>
              <a:gd name="connsiteY3" fmla="*/ 1026160 h 10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26160">
                <a:moveTo>
                  <a:pt x="12192000" y="0"/>
                </a:moveTo>
                <a:lnTo>
                  <a:pt x="0" y="0"/>
                </a:lnTo>
                <a:lnTo>
                  <a:pt x="0" y="1026160"/>
                </a:lnTo>
                <a:lnTo>
                  <a:pt x="12192000" y="1026160"/>
                </a:lnTo>
                <a:close/>
              </a:path>
            </a:pathLst>
          </a:custGeom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CC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0" y="0"/>
            <a:ext cx="12192000" cy="904240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" name="圖片 1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9" t="7838" b="8106"/>
          <a:stretch/>
        </p:blipFill>
        <p:spPr>
          <a:xfrm>
            <a:off x="10657778" y="5394202"/>
            <a:ext cx="1266196" cy="1376517"/>
          </a:xfrm>
          <a:prstGeom prst="rect">
            <a:avLst/>
          </a:prstGeom>
          <a:effectLst>
            <a:outerShdw blurRad="88900" dist="63500" dir="2400000" sx="102000" sy="102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投影片編號版面配置區 11"/>
          <p:cNvSpPr>
            <a:spLocks noGrp="1"/>
          </p:cNvSpPr>
          <p:nvPr>
            <p:ph type="sldNum" sz="quarter" idx="12"/>
          </p:nvPr>
        </p:nvSpPr>
        <p:spPr>
          <a:xfrm>
            <a:off x="9448800" y="6490370"/>
            <a:ext cx="2743200" cy="365125"/>
          </a:xfrm>
        </p:spPr>
        <p:txBody>
          <a:bodyPr/>
          <a:lstStyle>
            <a:lvl1pPr marL="0" algn="r" defTabSz="914400" rtl="0" eaLnBrk="1" latinLnBrk="0" hangingPunct="1">
              <a:defRPr lang="zh-TW" altLang="en-US" sz="2400" b="1" kern="120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795E361D-9413-4254-AA94-27C90436F983}" type="slidenum">
              <a:rPr lang="en-US" altLang="zh-TW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8337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39" r="21406" b="12352"/>
          <a:stretch>
            <a:fillRect/>
          </a:stretch>
        </p:blipFill>
        <p:spPr>
          <a:xfrm flipH="1">
            <a:off x="0" y="0"/>
            <a:ext cx="4119716" cy="6858000"/>
          </a:xfrm>
          <a:custGeom>
            <a:avLst/>
            <a:gdLst>
              <a:gd name="connsiteX0" fmla="*/ 0 w 4119716"/>
              <a:gd name="connsiteY0" fmla="*/ 0 h 6858000"/>
              <a:gd name="connsiteX1" fmla="*/ 4119716 w 4119716"/>
              <a:gd name="connsiteY1" fmla="*/ 0 h 6858000"/>
              <a:gd name="connsiteX2" fmla="*/ 4119716 w 4119716"/>
              <a:gd name="connsiteY2" fmla="*/ 6858000 h 6858000"/>
              <a:gd name="connsiteX3" fmla="*/ 0 w 41197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9716" h="6858000">
                <a:moveTo>
                  <a:pt x="0" y="0"/>
                </a:moveTo>
                <a:lnTo>
                  <a:pt x="4119716" y="0"/>
                </a:lnTo>
                <a:lnTo>
                  <a:pt x="411971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CC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圓角矩形 6"/>
          <p:cNvSpPr/>
          <p:nvPr userDrawn="1"/>
        </p:nvSpPr>
        <p:spPr>
          <a:xfrm>
            <a:off x="1795522" y="648183"/>
            <a:ext cx="9096255" cy="504656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 userDrawn="1"/>
        </p:nvSpPr>
        <p:spPr>
          <a:xfrm>
            <a:off x="1527858" y="856527"/>
            <a:ext cx="9126522" cy="502341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7491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動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39" r="21406" b="12352"/>
          <a:stretch>
            <a:fillRect/>
          </a:stretch>
        </p:blipFill>
        <p:spPr>
          <a:xfrm flipH="1">
            <a:off x="0" y="0"/>
            <a:ext cx="4119716" cy="6858000"/>
          </a:xfrm>
          <a:custGeom>
            <a:avLst/>
            <a:gdLst>
              <a:gd name="connsiteX0" fmla="*/ 0 w 4119716"/>
              <a:gd name="connsiteY0" fmla="*/ 0 h 6858000"/>
              <a:gd name="connsiteX1" fmla="*/ 4119716 w 4119716"/>
              <a:gd name="connsiteY1" fmla="*/ 0 h 6858000"/>
              <a:gd name="connsiteX2" fmla="*/ 4119716 w 4119716"/>
              <a:gd name="connsiteY2" fmla="*/ 6858000 h 6858000"/>
              <a:gd name="connsiteX3" fmla="*/ 0 w 41197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9716" h="6858000">
                <a:moveTo>
                  <a:pt x="0" y="0"/>
                </a:moveTo>
                <a:lnTo>
                  <a:pt x="4119716" y="0"/>
                </a:lnTo>
                <a:lnTo>
                  <a:pt x="411971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CC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 userDrawn="1"/>
        </p:nvSpPr>
        <p:spPr>
          <a:xfrm>
            <a:off x="1795522" y="648183"/>
            <a:ext cx="9096255" cy="504656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圓角矩形 10"/>
          <p:cNvSpPr/>
          <p:nvPr userDrawn="1"/>
        </p:nvSpPr>
        <p:spPr>
          <a:xfrm>
            <a:off x="1527858" y="856527"/>
            <a:ext cx="9126522" cy="502341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2" name="投影片編號版面配置區 11"/>
          <p:cNvSpPr>
            <a:spLocks noGrp="1"/>
          </p:cNvSpPr>
          <p:nvPr>
            <p:ph type="sldNum" sz="quarter" idx="12"/>
          </p:nvPr>
        </p:nvSpPr>
        <p:spPr>
          <a:xfrm>
            <a:off x="9448800" y="6490370"/>
            <a:ext cx="2743200" cy="365125"/>
          </a:xfrm>
        </p:spPr>
        <p:txBody>
          <a:bodyPr/>
          <a:lstStyle>
            <a:lvl1pPr marL="0" algn="r" defTabSz="914400" rtl="0" eaLnBrk="1" latinLnBrk="0" hangingPunct="1">
              <a:defRPr lang="zh-TW" altLang="en-US" sz="2400" b="1" kern="120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795E361D-9413-4254-AA94-27C90436F983}" type="slidenum">
              <a:rPr lang="en-US" altLang="zh-TW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237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內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39" r="26849" b="12352"/>
          <a:stretch/>
        </p:blipFill>
        <p:spPr>
          <a:xfrm flipH="1">
            <a:off x="-1325881" y="0"/>
            <a:ext cx="2402331" cy="6858000"/>
          </a:xfrm>
          <a:custGeom>
            <a:avLst/>
            <a:gdLst>
              <a:gd name="connsiteX0" fmla="*/ 0 w 4119716"/>
              <a:gd name="connsiteY0" fmla="*/ 0 h 6858000"/>
              <a:gd name="connsiteX1" fmla="*/ 4119716 w 4119716"/>
              <a:gd name="connsiteY1" fmla="*/ 0 h 6858000"/>
              <a:gd name="connsiteX2" fmla="*/ 4119716 w 4119716"/>
              <a:gd name="connsiteY2" fmla="*/ 6858000 h 6858000"/>
              <a:gd name="connsiteX3" fmla="*/ 0 w 41197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9716" h="6858000">
                <a:moveTo>
                  <a:pt x="0" y="0"/>
                </a:moveTo>
                <a:lnTo>
                  <a:pt x="4119716" y="0"/>
                </a:lnTo>
                <a:lnTo>
                  <a:pt x="411971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CC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" name="圖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9" t="7838" b="8106"/>
          <a:stretch/>
        </p:blipFill>
        <p:spPr>
          <a:xfrm>
            <a:off x="10657778" y="5394202"/>
            <a:ext cx="1266196" cy="1376517"/>
          </a:xfrm>
          <a:prstGeom prst="rect">
            <a:avLst/>
          </a:prstGeom>
          <a:effectLst>
            <a:outerShdw blurRad="88900" dist="63500" dir="2400000" sx="102000" sy="102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投影片編號版面配置區 11"/>
          <p:cNvSpPr>
            <a:spLocks noGrp="1"/>
          </p:cNvSpPr>
          <p:nvPr>
            <p:ph type="sldNum" sz="quarter" idx="12"/>
          </p:nvPr>
        </p:nvSpPr>
        <p:spPr>
          <a:xfrm>
            <a:off x="9448800" y="6490370"/>
            <a:ext cx="2743200" cy="365125"/>
          </a:xfrm>
        </p:spPr>
        <p:txBody>
          <a:bodyPr/>
          <a:lstStyle>
            <a:lvl1pPr marL="0" algn="r" defTabSz="914400" rtl="0" eaLnBrk="1" latinLnBrk="0" hangingPunct="1">
              <a:defRPr lang="zh-TW" altLang="en-US" sz="2400" b="1" kern="120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795E361D-9413-4254-AA94-27C90436F983}" type="slidenum">
              <a:rPr lang="en-US" altLang="zh-TW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729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96" r="25777"/>
          <a:stretch/>
        </p:blipFill>
        <p:spPr>
          <a:xfrm>
            <a:off x="0" y="-439519"/>
            <a:ext cx="12192000" cy="7297519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圓角矩形 11"/>
          <p:cNvSpPr/>
          <p:nvPr userDrawn="1"/>
        </p:nvSpPr>
        <p:spPr>
          <a:xfrm>
            <a:off x="2022678" y="1180618"/>
            <a:ext cx="7931550" cy="3970116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圓角矩形 12"/>
          <p:cNvSpPr/>
          <p:nvPr userDrawn="1"/>
        </p:nvSpPr>
        <p:spPr>
          <a:xfrm>
            <a:off x="2270293" y="1400537"/>
            <a:ext cx="7436320" cy="3530278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/>
          <p:cNvSpPr txBox="1"/>
          <p:nvPr userDrawn="1"/>
        </p:nvSpPr>
        <p:spPr>
          <a:xfrm>
            <a:off x="4820857" y="1549513"/>
            <a:ext cx="23265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趣放假</a:t>
            </a:r>
          </a:p>
        </p:txBody>
      </p:sp>
      <p:sp>
        <p:nvSpPr>
          <p:cNvPr id="15" name="文字方塊 14"/>
          <p:cNvSpPr txBox="1"/>
          <p:nvPr userDrawn="1"/>
        </p:nvSpPr>
        <p:spPr>
          <a:xfrm>
            <a:off x="4175568" y="2442911"/>
            <a:ext cx="36170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  <a:ea typeface="微軟正黑體" panose="020B0604030504040204" pitchFamily="34" charset="-120"/>
              </a:rPr>
              <a:t>Trip Fun Chill </a:t>
            </a:r>
            <a:endParaRPr lang="zh-TW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16" name="文字方塊 15"/>
          <p:cNvSpPr txBox="1"/>
          <p:nvPr userDrawn="1"/>
        </p:nvSpPr>
        <p:spPr>
          <a:xfrm>
            <a:off x="3366787" y="3264301"/>
            <a:ext cx="523464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組長：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10946009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陳品茹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10946003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吳宇晞、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10946010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劉姿妘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　　　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10946013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趙　晴、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10946029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李嘉羚</a:t>
            </a:r>
          </a:p>
        </p:txBody>
      </p:sp>
      <p:sp>
        <p:nvSpPr>
          <p:cNvPr id="17" name="文字方塊 16"/>
          <p:cNvSpPr txBox="1"/>
          <p:nvPr userDrawn="1"/>
        </p:nvSpPr>
        <p:spPr>
          <a:xfrm>
            <a:off x="3366787" y="4433852"/>
            <a:ext cx="3235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指導老師：李文毅　教授</a:t>
            </a:r>
          </a:p>
        </p:txBody>
      </p:sp>
      <p:pic>
        <p:nvPicPr>
          <p:cNvPr id="18" name="圖片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68597" y="1609022"/>
            <a:ext cx="747868" cy="80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014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078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6217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5E361D-9413-4254-AA94-27C90436F9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4803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61" r:id="rId3"/>
    <p:sldLayoutId id="2147483650" r:id="rId4"/>
    <p:sldLayoutId id="2147483652" r:id="rId5"/>
    <p:sldLayoutId id="2147483660" r:id="rId6"/>
    <p:sldLayoutId id="2147483653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microsoft.com/office/2007/relationships/hdphoto" Target="../media/hdphoto4.wdp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hdphoto" Target="../media/hdphoto3.wdp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microsoft.com/office/2007/relationships/hdphoto" Target="../media/hdphoto5.wdp"/><Relationship Id="rId5" Type="http://schemas.openxmlformats.org/officeDocument/2006/relationships/image" Target="../media/image16.png"/><Relationship Id="rId4" Type="http://schemas.openxmlformats.org/officeDocument/2006/relationships/image" Target="../media/image17.png"/><Relationship Id="rId9" Type="http://schemas.microsoft.com/office/2007/relationships/hdphoto" Target="../media/hdphoto6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24"/>
          <a:stretch/>
        </p:blipFill>
        <p:spPr>
          <a:xfrm>
            <a:off x="0" y="0"/>
            <a:ext cx="12192000" cy="750602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1261641" y="856527"/>
            <a:ext cx="4375230" cy="502341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圓角矩形 5"/>
          <p:cNvSpPr/>
          <p:nvPr/>
        </p:nvSpPr>
        <p:spPr>
          <a:xfrm>
            <a:off x="1496029" y="1053297"/>
            <a:ext cx="3906455" cy="4629873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2286001" y="1307121"/>
            <a:ext cx="23265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趣放假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1640712" y="2200519"/>
            <a:ext cx="36170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  <a:ea typeface="微軟正黑體" panose="020B0604030504040204" pitchFamily="34" charset="-120"/>
              </a:rPr>
              <a:t>Trip Fun Chill </a:t>
            </a:r>
            <a:endParaRPr lang="zh-TW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2022678" y="3129295"/>
            <a:ext cx="32351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組長：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10946009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陳品茹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10946003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吳宇晞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　　　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10946010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劉姿妘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　　　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10946013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趙　晴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　　　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10946029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李嘉羚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2022678" y="5215076"/>
            <a:ext cx="3235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指導老師：李文毅　老師</a:t>
            </a:r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933" y="1395546"/>
            <a:ext cx="747868" cy="804311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1150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en-US" altLang="zh-TW" smtClean="0"/>
              <a:pPr/>
              <a:t>10</a:t>
            </a:fld>
            <a:endParaRPr lang="en-US" dirty="0"/>
          </a:p>
        </p:txBody>
      </p:sp>
      <p:sp>
        <p:nvSpPr>
          <p:cNvPr id="3" name="文字方塊 2"/>
          <p:cNvSpPr txBox="1"/>
          <p:nvPr/>
        </p:nvSpPr>
        <p:spPr>
          <a:xfrm>
            <a:off x="548641" y="26894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　言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2614705" y="26894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2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可行性分析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5398914" y="268940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專案時程＆組織分工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9796149" y="26894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系統展示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2" name="直線接點 11"/>
          <p:cNvCxnSpPr/>
          <p:nvPr/>
        </p:nvCxnSpPr>
        <p:spPr>
          <a:xfrm>
            <a:off x="5516880" y="864150"/>
            <a:ext cx="3718571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圖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2410" y="461801"/>
            <a:ext cx="374114" cy="402349"/>
          </a:xfrm>
          <a:prstGeom prst="rect">
            <a:avLst/>
          </a:prstGeom>
        </p:spPr>
      </p:pic>
      <p:sp>
        <p:nvSpPr>
          <p:cNvPr id="14" name="文字方塊 13"/>
          <p:cNvSpPr txBox="1"/>
          <p:nvPr/>
        </p:nvSpPr>
        <p:spPr>
          <a:xfrm>
            <a:off x="5569215" y="927317"/>
            <a:ext cx="3967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甘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特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 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組織分工 </a:t>
            </a:r>
            <a:r>
              <a:rPr lang="en-US" altLang="zh-TW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Github</a:t>
            </a:r>
            <a:r>
              <a:rPr lang="zh-TW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8" name="群組 7"/>
          <p:cNvGrpSpPr/>
          <p:nvPr/>
        </p:nvGrpSpPr>
        <p:grpSpPr>
          <a:xfrm>
            <a:off x="391261" y="2265957"/>
            <a:ext cx="11277027" cy="3171282"/>
            <a:chOff x="391261" y="2265957"/>
            <a:chExt cx="11277027" cy="3171282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1261" y="2507226"/>
              <a:ext cx="11277027" cy="29300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5" name="文字方塊 14"/>
            <p:cNvSpPr txBox="1"/>
            <p:nvPr/>
          </p:nvSpPr>
          <p:spPr>
            <a:xfrm>
              <a:off x="3849632" y="2265957"/>
              <a:ext cx="4360285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pt-BR" altLang="zh-TW" sz="2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Mar </a:t>
              </a:r>
              <a:r>
                <a:rPr lang="pt-BR" altLang="zh-TW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12, 2023 – Nov 27, 2023</a:t>
              </a:r>
              <a:r>
                <a:rPr lang="zh-TW" altLang="en-US" sz="2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endPara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10" name="圖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2932" y="1452147"/>
            <a:ext cx="5633738" cy="53036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橢圓 15"/>
          <p:cNvSpPr/>
          <p:nvPr/>
        </p:nvSpPr>
        <p:spPr>
          <a:xfrm>
            <a:off x="9065942" y="2888166"/>
            <a:ext cx="2351164" cy="200721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/>
          <p:cNvSpPr/>
          <p:nvPr/>
        </p:nvSpPr>
        <p:spPr>
          <a:xfrm>
            <a:off x="4986742" y="3958682"/>
            <a:ext cx="3722360" cy="118202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926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3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0" animBg="1"/>
      <p:bldP spid="17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489700"/>
            <a:ext cx="2743200" cy="365125"/>
          </a:xfrm>
        </p:spPr>
        <p:txBody>
          <a:bodyPr/>
          <a:lstStyle/>
          <a:p>
            <a:fld id="{795E361D-9413-4254-AA94-27C90436F983}" type="slidenum">
              <a:rPr lang="en-US" altLang="zh-TW" smtClean="0"/>
              <a:pPr/>
              <a:t>11</a:t>
            </a:fld>
            <a:endParaRPr 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2607804" y="1563527"/>
            <a:ext cx="1411389" cy="2285436"/>
            <a:chOff x="1585732" y="763928"/>
            <a:chExt cx="957733" cy="2285436"/>
          </a:xfrm>
        </p:grpSpPr>
        <p:sp>
          <p:nvSpPr>
            <p:cNvPr id="4" name="文字方塊 3"/>
            <p:cNvSpPr txBox="1"/>
            <p:nvPr/>
          </p:nvSpPr>
          <p:spPr>
            <a:xfrm>
              <a:off x="1643603" y="833373"/>
              <a:ext cx="899862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38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4</a:t>
              </a:r>
              <a:endParaRPr lang="zh-TW" altLang="en-US" sz="138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585732" y="763928"/>
              <a:ext cx="95773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3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4</a:t>
              </a:r>
              <a:endParaRPr lang="zh-TW" altLang="en-US" sz="13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cxnSp>
        <p:nvCxnSpPr>
          <p:cNvPr id="6" name="直線接點 5"/>
          <p:cNvCxnSpPr/>
          <p:nvPr/>
        </p:nvCxnSpPr>
        <p:spPr>
          <a:xfrm>
            <a:off x="4803495" y="3602546"/>
            <a:ext cx="5286341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9666" y="2803818"/>
            <a:ext cx="747868" cy="804311"/>
          </a:xfrm>
          <a:prstGeom prst="rect">
            <a:avLst/>
          </a:prstGeom>
        </p:spPr>
      </p:pic>
      <p:grpSp>
        <p:nvGrpSpPr>
          <p:cNvPr id="11" name="群組 10"/>
          <p:cNvGrpSpPr/>
          <p:nvPr/>
        </p:nvGrpSpPr>
        <p:grpSpPr>
          <a:xfrm>
            <a:off x="4591237" y="1833151"/>
            <a:ext cx="5751104" cy="1720403"/>
            <a:chOff x="4591237" y="1740498"/>
            <a:chExt cx="5751104" cy="1720403"/>
          </a:xfrm>
        </p:grpSpPr>
        <p:sp>
          <p:nvSpPr>
            <p:cNvPr id="12" name="文字方塊 11"/>
            <p:cNvSpPr txBox="1"/>
            <p:nvPr/>
          </p:nvSpPr>
          <p:spPr>
            <a:xfrm>
              <a:off x="4669152" y="1829685"/>
              <a:ext cx="5673189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0000" b="1" dirty="0" smtClean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系統展示</a:t>
              </a:r>
              <a:endParaRPr lang="zh-TW" altLang="en-US" sz="100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3" name="文字方塊 12"/>
            <p:cNvSpPr txBox="1"/>
            <p:nvPr/>
          </p:nvSpPr>
          <p:spPr>
            <a:xfrm>
              <a:off x="4591237" y="1740498"/>
              <a:ext cx="5673189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0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系統展示</a:t>
              </a:r>
              <a:endParaRPr lang="zh-TW" altLang="en-US" sz="10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0092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63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-1.11111E-6 L 0.0388 -1.11111E-6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en-US" altLang="zh-TW" smtClean="0"/>
              <a:pPr/>
              <a:t>12</a:t>
            </a:fld>
            <a:endParaRPr lang="en-US" dirty="0"/>
          </a:p>
        </p:txBody>
      </p:sp>
      <p:sp>
        <p:nvSpPr>
          <p:cNvPr id="3" name="文字方塊 2"/>
          <p:cNvSpPr txBox="1"/>
          <p:nvPr/>
        </p:nvSpPr>
        <p:spPr>
          <a:xfrm>
            <a:off x="548641" y="26894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　言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2614705" y="26894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2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可行性分析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5398914" y="268940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2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專案時程＆組織分工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9796149" y="26894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系統展示</a:t>
            </a:r>
          </a:p>
        </p:txBody>
      </p:sp>
      <p:cxnSp>
        <p:nvCxnSpPr>
          <p:cNvPr id="9" name="直線接點 8"/>
          <p:cNvCxnSpPr>
            <a:endCxn id="11" idx="2"/>
          </p:cNvCxnSpPr>
          <p:nvPr/>
        </p:nvCxnSpPr>
        <p:spPr>
          <a:xfrm>
            <a:off x="5544490" y="864150"/>
            <a:ext cx="3320018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7451" y="461801"/>
            <a:ext cx="374114" cy="402349"/>
          </a:xfrm>
          <a:prstGeom prst="rect">
            <a:avLst/>
          </a:prstGeom>
        </p:spPr>
      </p:pic>
      <p:cxnSp>
        <p:nvCxnSpPr>
          <p:cNvPr id="12" name="直線接點 11"/>
          <p:cNvCxnSpPr>
            <a:endCxn id="13" idx="2"/>
          </p:cNvCxnSpPr>
          <p:nvPr/>
        </p:nvCxnSpPr>
        <p:spPr>
          <a:xfrm>
            <a:off x="9946640" y="864150"/>
            <a:ext cx="18023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圖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906" y="461801"/>
            <a:ext cx="374114" cy="40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774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3659 2.22222E-6 L -1.875E-6 2.22222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2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2487685" y="1563527"/>
            <a:ext cx="1411389" cy="2285436"/>
            <a:chOff x="1585732" y="763928"/>
            <a:chExt cx="957733" cy="2285436"/>
          </a:xfrm>
        </p:grpSpPr>
        <p:sp>
          <p:nvSpPr>
            <p:cNvPr id="8" name="文字方塊 7"/>
            <p:cNvSpPr txBox="1"/>
            <p:nvPr/>
          </p:nvSpPr>
          <p:spPr>
            <a:xfrm>
              <a:off x="1643603" y="833373"/>
              <a:ext cx="899862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38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</a:t>
              </a:r>
              <a:endParaRPr lang="zh-TW" altLang="en-US" sz="138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1585732" y="763928"/>
              <a:ext cx="95773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3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</a:t>
              </a:r>
              <a:endParaRPr lang="zh-TW" altLang="en-US" sz="13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4591237" y="1730628"/>
            <a:ext cx="5751104" cy="1951235"/>
            <a:chOff x="4591237" y="1740498"/>
            <a:chExt cx="5751104" cy="1951235"/>
          </a:xfrm>
        </p:grpSpPr>
        <p:sp>
          <p:nvSpPr>
            <p:cNvPr id="11" name="文字方塊 10"/>
            <p:cNvSpPr txBox="1"/>
            <p:nvPr/>
          </p:nvSpPr>
          <p:spPr>
            <a:xfrm>
              <a:off x="4669152" y="1829685"/>
              <a:ext cx="567318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5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　言</a:t>
              </a:r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4591237" y="1740498"/>
              <a:ext cx="567318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　言</a:t>
              </a:r>
            </a:p>
          </p:txBody>
        </p:sp>
      </p:grpSp>
      <p:cxnSp>
        <p:nvCxnSpPr>
          <p:cNvPr id="13" name="直線接點 12"/>
          <p:cNvCxnSpPr/>
          <p:nvPr/>
        </p:nvCxnSpPr>
        <p:spPr>
          <a:xfrm>
            <a:off x="4803495" y="3602546"/>
            <a:ext cx="5150733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群組 13"/>
          <p:cNvGrpSpPr/>
          <p:nvPr/>
        </p:nvGrpSpPr>
        <p:grpSpPr>
          <a:xfrm>
            <a:off x="4686500" y="3904623"/>
            <a:ext cx="5744231" cy="1218542"/>
            <a:chOff x="4686500" y="3904623"/>
            <a:chExt cx="5744231" cy="1218542"/>
          </a:xfrm>
        </p:grpSpPr>
        <p:sp>
          <p:nvSpPr>
            <p:cNvPr id="15" name="文字方塊 14"/>
            <p:cNvSpPr txBox="1"/>
            <p:nvPr/>
          </p:nvSpPr>
          <p:spPr>
            <a:xfrm>
              <a:off x="4686500" y="3904623"/>
              <a:ext cx="21213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背景介紹</a:t>
              </a:r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4686500" y="4538390"/>
              <a:ext cx="21213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研究動機</a:t>
              </a:r>
            </a:p>
          </p:txBody>
        </p:sp>
        <p:sp>
          <p:nvSpPr>
            <p:cNvPr id="17" name="文字方塊 16"/>
            <p:cNvSpPr txBox="1"/>
            <p:nvPr/>
          </p:nvSpPr>
          <p:spPr>
            <a:xfrm>
              <a:off x="7002493" y="3904623"/>
              <a:ext cx="342823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系統目的與目標</a:t>
              </a:r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7002493" y="4538390"/>
              <a:ext cx="21213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預期成果</a:t>
              </a:r>
            </a:p>
          </p:txBody>
        </p:sp>
      </p:grpSp>
      <p:pic>
        <p:nvPicPr>
          <p:cNvPr id="19" name="圖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1582" y="2803818"/>
            <a:ext cx="747868" cy="804311"/>
          </a:xfrm>
          <a:prstGeom prst="rect">
            <a:avLst/>
          </a:prstGeom>
        </p:spPr>
      </p:pic>
      <p:cxnSp>
        <p:nvCxnSpPr>
          <p:cNvPr id="20" name="直線接點 19"/>
          <p:cNvCxnSpPr/>
          <p:nvPr/>
        </p:nvCxnSpPr>
        <p:spPr>
          <a:xfrm>
            <a:off x="590311" y="1113989"/>
            <a:ext cx="1655178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/>
          <p:cNvSpPr txBox="1"/>
          <p:nvPr/>
        </p:nvSpPr>
        <p:spPr>
          <a:xfrm>
            <a:off x="590310" y="1247722"/>
            <a:ext cx="1585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背景介紹</a:t>
            </a:r>
          </a:p>
        </p:txBody>
      </p:sp>
      <p:sp>
        <p:nvSpPr>
          <p:cNvPr id="22" name="文字方塊 21"/>
          <p:cNvSpPr txBox="1"/>
          <p:nvPr/>
        </p:nvSpPr>
        <p:spPr>
          <a:xfrm>
            <a:off x="590311" y="1679149"/>
            <a:ext cx="1330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研究動機</a:t>
            </a:r>
          </a:p>
        </p:txBody>
      </p:sp>
      <p:sp>
        <p:nvSpPr>
          <p:cNvPr id="23" name="文字方塊 22"/>
          <p:cNvSpPr txBox="1"/>
          <p:nvPr/>
        </p:nvSpPr>
        <p:spPr>
          <a:xfrm>
            <a:off x="590311" y="2110576"/>
            <a:ext cx="1982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系統目的與目標</a:t>
            </a:r>
          </a:p>
        </p:txBody>
      </p:sp>
      <p:sp>
        <p:nvSpPr>
          <p:cNvPr id="24" name="文字方塊 23"/>
          <p:cNvSpPr txBox="1"/>
          <p:nvPr/>
        </p:nvSpPr>
        <p:spPr>
          <a:xfrm>
            <a:off x="590311" y="2542002"/>
            <a:ext cx="12052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預期成果</a:t>
            </a:r>
          </a:p>
        </p:txBody>
      </p:sp>
      <p:pic>
        <p:nvPicPr>
          <p:cNvPr id="28" name="圖片 2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9" t="7838" b="8106"/>
          <a:stretch/>
        </p:blipFill>
        <p:spPr>
          <a:xfrm>
            <a:off x="10657778" y="5394202"/>
            <a:ext cx="1266196" cy="1376517"/>
          </a:xfrm>
          <a:prstGeom prst="rect">
            <a:avLst/>
          </a:prstGeom>
          <a:effectLst>
            <a:outerShdw blurRad="88900" dist="63500" dir="2400000" sx="102000" sy="102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5" name="群組 34"/>
          <p:cNvGrpSpPr/>
          <p:nvPr/>
        </p:nvGrpSpPr>
        <p:grpSpPr>
          <a:xfrm>
            <a:off x="6287079" y="1375043"/>
            <a:ext cx="2328238" cy="4142317"/>
            <a:chOff x="3249356" y="1109484"/>
            <a:chExt cx="2328238" cy="4142317"/>
          </a:xfrm>
        </p:grpSpPr>
        <p:grpSp>
          <p:nvGrpSpPr>
            <p:cNvPr id="36" name="群組 35"/>
            <p:cNvGrpSpPr/>
            <p:nvPr/>
          </p:nvGrpSpPr>
          <p:grpSpPr>
            <a:xfrm>
              <a:off x="3249356" y="1109484"/>
              <a:ext cx="2328238" cy="3282547"/>
              <a:chOff x="6613248" y="1109484"/>
              <a:chExt cx="2328238" cy="3282547"/>
            </a:xfrm>
          </p:grpSpPr>
          <p:grpSp>
            <p:nvGrpSpPr>
              <p:cNvPr id="38" name="群組 37"/>
              <p:cNvGrpSpPr/>
              <p:nvPr/>
            </p:nvGrpSpPr>
            <p:grpSpPr>
              <a:xfrm>
                <a:off x="6988562" y="1109484"/>
                <a:ext cx="1952924" cy="1961643"/>
                <a:chOff x="9180117" y="1109484"/>
                <a:chExt cx="1952924" cy="1961643"/>
              </a:xfrm>
            </p:grpSpPr>
            <p:pic>
              <p:nvPicPr>
                <p:cNvPr id="40" name="圖片 39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0" b="89778" l="0" r="93750">
                              <a14:foregroundMark x1="40179" y1="80444" x2="40179" y2="80444"/>
                              <a14:foregroundMark x1="24554" y1="85778" x2="24554" y2="85778"/>
                            </a14:backgroundRemoval>
                          </a14:imgEffect>
                          <a14:imgEffect>
                            <a14:artisticMarker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180117" y="1109484"/>
                  <a:ext cx="1952924" cy="1961643"/>
                </a:xfrm>
                <a:prstGeom prst="rect">
                  <a:avLst/>
                </a:prstGeom>
              </p:spPr>
            </p:pic>
            <p:pic>
              <p:nvPicPr>
                <p:cNvPr id="41" name="圖片 40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4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3082" t="21491" r="18994" b="6002"/>
                <a:stretch/>
              </p:blipFill>
              <p:spPr>
                <a:xfrm>
                  <a:off x="9859541" y="1507926"/>
                  <a:ext cx="594076" cy="743634"/>
                </a:xfrm>
                <a:prstGeom prst="rect">
                  <a:avLst/>
                </a:prstGeom>
              </p:spPr>
            </p:pic>
          </p:grpSp>
          <p:pic>
            <p:nvPicPr>
              <p:cNvPr id="39" name="圖片 38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13248" y="2457017"/>
                <a:ext cx="1351776" cy="1935014"/>
              </a:xfrm>
              <a:prstGeom prst="rect">
                <a:avLst/>
              </a:prstGeom>
            </p:spPr>
          </p:pic>
        </p:grpSp>
        <p:sp>
          <p:nvSpPr>
            <p:cNvPr id="37" name="文字方塊 36"/>
            <p:cNvSpPr txBox="1"/>
            <p:nvPr/>
          </p:nvSpPr>
          <p:spPr>
            <a:xfrm>
              <a:off x="3294302" y="4667026"/>
              <a:ext cx="14157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個性化</a:t>
              </a:r>
            </a:p>
          </p:txBody>
        </p:sp>
      </p:grpSp>
      <p:grpSp>
        <p:nvGrpSpPr>
          <p:cNvPr id="29" name="群組 28"/>
          <p:cNvGrpSpPr/>
          <p:nvPr/>
        </p:nvGrpSpPr>
        <p:grpSpPr>
          <a:xfrm>
            <a:off x="2282879" y="2272118"/>
            <a:ext cx="2328403" cy="3232838"/>
            <a:chOff x="2675070" y="2144797"/>
            <a:chExt cx="2328403" cy="3232838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75070" y="2144797"/>
              <a:ext cx="2328403" cy="2328403"/>
            </a:xfrm>
            <a:prstGeom prst="rect">
              <a:avLst/>
            </a:prstGeom>
          </p:spPr>
        </p:pic>
        <p:sp>
          <p:nvSpPr>
            <p:cNvPr id="2" name="文字方塊 1"/>
            <p:cNvSpPr txBox="1"/>
            <p:nvPr/>
          </p:nvSpPr>
          <p:spPr>
            <a:xfrm>
              <a:off x="2926201" y="479286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資訊龐大</a:t>
              </a:r>
            </a:p>
          </p:txBody>
        </p:sp>
      </p:grpSp>
      <p:grpSp>
        <p:nvGrpSpPr>
          <p:cNvPr id="30" name="群組 29"/>
          <p:cNvGrpSpPr/>
          <p:nvPr/>
        </p:nvGrpSpPr>
        <p:grpSpPr>
          <a:xfrm>
            <a:off x="9368556" y="2191568"/>
            <a:ext cx="2289981" cy="3288284"/>
            <a:chOff x="9760747" y="2064247"/>
            <a:chExt cx="2289981" cy="3288284"/>
          </a:xfrm>
        </p:grpSpPr>
        <p:pic>
          <p:nvPicPr>
            <p:cNvPr id="31" name="圖片 30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29" t="7838" b="8106"/>
            <a:stretch/>
          </p:blipFill>
          <p:spPr>
            <a:xfrm>
              <a:off x="9760747" y="2064247"/>
              <a:ext cx="2289981" cy="2489502"/>
            </a:xfrm>
            <a:prstGeom prst="rect">
              <a:avLst/>
            </a:prstGeom>
            <a:effectLst>
              <a:outerShdw blurRad="88900" dist="63500" dir="2400000" sx="102000" sy="102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2" name="文字方塊 41"/>
            <p:cNvSpPr txBox="1"/>
            <p:nvPr/>
          </p:nvSpPr>
          <p:spPr>
            <a:xfrm>
              <a:off x="9992667" y="4767756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規劃簡單</a:t>
              </a:r>
            </a:p>
          </p:txBody>
        </p:sp>
      </p:grpSp>
      <p:sp>
        <p:nvSpPr>
          <p:cNvPr id="44" name="加號 43"/>
          <p:cNvSpPr/>
          <p:nvPr/>
        </p:nvSpPr>
        <p:spPr>
          <a:xfrm>
            <a:off x="4750750" y="2915561"/>
            <a:ext cx="1273215" cy="1273215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加號 44"/>
          <p:cNvSpPr/>
          <p:nvPr/>
        </p:nvSpPr>
        <p:spPr>
          <a:xfrm>
            <a:off x="8017426" y="2915561"/>
            <a:ext cx="1273215" cy="1273215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zh-TW" altLang="en-US" smtClean="0"/>
              <a:t>13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43049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8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7 L -0.14336 -0.00162 C -0.17383 -0.00093 -0.21654 -0.0169 -0.25781 -0.04398 C -0.30586 -0.075 -0.3418 -0.10926 -0.36497 -0.14421 L -0.47539 -0.3088 " pathEditMode="relative" rAng="6600000" ptsTypes="AAAAA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870" y="-1002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5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  <p:bldP spid="44" grpId="0" animBg="1"/>
      <p:bldP spid="4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線接點 1"/>
          <p:cNvCxnSpPr/>
          <p:nvPr/>
        </p:nvCxnSpPr>
        <p:spPr>
          <a:xfrm>
            <a:off x="590311" y="1113989"/>
            <a:ext cx="1655178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字方塊 2"/>
          <p:cNvSpPr txBox="1"/>
          <p:nvPr/>
        </p:nvSpPr>
        <p:spPr>
          <a:xfrm>
            <a:off x="590310" y="1247722"/>
            <a:ext cx="1585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背景介紹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590311" y="1679149"/>
            <a:ext cx="1585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0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研究動機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590311" y="2060092"/>
            <a:ext cx="2325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系統目的與目標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590311" y="2542002"/>
            <a:ext cx="12052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預期成果</a:t>
            </a:r>
          </a:p>
        </p:txBody>
      </p:sp>
      <p:grpSp>
        <p:nvGrpSpPr>
          <p:cNvPr id="7" name="群組 6"/>
          <p:cNvGrpSpPr/>
          <p:nvPr/>
        </p:nvGrpSpPr>
        <p:grpSpPr>
          <a:xfrm>
            <a:off x="228547" y="316313"/>
            <a:ext cx="2715073" cy="835486"/>
            <a:chOff x="4610007" y="1794418"/>
            <a:chExt cx="5732334" cy="835486"/>
          </a:xfrm>
        </p:grpSpPr>
        <p:sp>
          <p:nvSpPr>
            <p:cNvPr id="8" name="文字方塊 7"/>
            <p:cNvSpPr txBox="1"/>
            <p:nvPr/>
          </p:nvSpPr>
          <p:spPr>
            <a:xfrm>
              <a:off x="4669152" y="1829685"/>
              <a:ext cx="5673189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6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254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　言</a:t>
              </a: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4610007" y="1794418"/>
              <a:ext cx="5673188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600" b="1" dirty="0">
                  <a:effectLst>
                    <a:outerShdw blurRad="38100" dist="254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　言</a:t>
              </a:r>
            </a:p>
          </p:txBody>
        </p:sp>
      </p:grpSp>
      <p:grpSp>
        <p:nvGrpSpPr>
          <p:cNvPr id="37" name="群組 36"/>
          <p:cNvGrpSpPr/>
          <p:nvPr/>
        </p:nvGrpSpPr>
        <p:grpSpPr>
          <a:xfrm>
            <a:off x="2689339" y="2459344"/>
            <a:ext cx="3504984" cy="3429022"/>
            <a:chOff x="2689339" y="2679644"/>
            <a:chExt cx="3504984" cy="3429022"/>
          </a:xfrm>
        </p:grpSpPr>
        <p:grpSp>
          <p:nvGrpSpPr>
            <p:cNvPr id="15" name="群組 14"/>
            <p:cNvGrpSpPr/>
            <p:nvPr/>
          </p:nvGrpSpPr>
          <p:grpSpPr>
            <a:xfrm>
              <a:off x="2689339" y="4163043"/>
              <a:ext cx="1616978" cy="1945623"/>
              <a:chOff x="2482861" y="4051026"/>
              <a:chExt cx="1666096" cy="2004725"/>
            </a:xfrm>
          </p:grpSpPr>
          <p:grpSp>
            <p:nvGrpSpPr>
              <p:cNvPr id="11" name="群組 10"/>
              <p:cNvGrpSpPr/>
              <p:nvPr/>
            </p:nvGrpSpPr>
            <p:grpSpPr>
              <a:xfrm>
                <a:off x="2841266" y="4051026"/>
                <a:ext cx="1307691" cy="1307691"/>
                <a:chOff x="5230761" y="2202426"/>
                <a:chExt cx="1592826" cy="1592826"/>
              </a:xfrm>
            </p:grpSpPr>
            <p:sp>
              <p:nvSpPr>
                <p:cNvPr id="12" name="淚滴形 11"/>
                <p:cNvSpPr/>
                <p:nvPr/>
              </p:nvSpPr>
              <p:spPr>
                <a:xfrm rot="8081641">
                  <a:off x="5230761" y="2202426"/>
                  <a:ext cx="1592826" cy="1592826"/>
                </a:xfrm>
                <a:prstGeom prst="teardrop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橢圓 12"/>
                <p:cNvSpPr/>
                <p:nvPr/>
              </p:nvSpPr>
              <p:spPr>
                <a:xfrm>
                  <a:off x="5563444" y="2535109"/>
                  <a:ext cx="927460" cy="92746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pic>
            <p:nvPicPr>
              <p:cNvPr id="14" name="圖片 1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31291" b="100000" l="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160" t="31541"/>
              <a:stretch/>
            </p:blipFill>
            <p:spPr>
              <a:xfrm rot="20870337">
                <a:off x="2482861" y="4654655"/>
                <a:ext cx="1267007" cy="1401096"/>
              </a:xfrm>
              <a:prstGeom prst="rect">
                <a:avLst/>
              </a:prstGeom>
            </p:spPr>
          </p:pic>
        </p:grpSp>
        <p:cxnSp>
          <p:nvCxnSpPr>
            <p:cNvPr id="26" name="直線接點 25"/>
            <p:cNvCxnSpPr/>
            <p:nvPr/>
          </p:nvCxnSpPr>
          <p:spPr>
            <a:xfrm flipV="1">
              <a:off x="4306317" y="2679644"/>
              <a:ext cx="1888006" cy="128275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群組 38"/>
          <p:cNvGrpSpPr/>
          <p:nvPr/>
        </p:nvGrpSpPr>
        <p:grpSpPr>
          <a:xfrm>
            <a:off x="7584384" y="2475376"/>
            <a:ext cx="3103280" cy="3859309"/>
            <a:chOff x="7584384" y="2695676"/>
            <a:chExt cx="3103280" cy="3859309"/>
          </a:xfrm>
        </p:grpSpPr>
        <p:grpSp>
          <p:nvGrpSpPr>
            <p:cNvPr id="23" name="群組 22"/>
            <p:cNvGrpSpPr/>
            <p:nvPr/>
          </p:nvGrpSpPr>
          <p:grpSpPr>
            <a:xfrm>
              <a:off x="8378331" y="3692470"/>
              <a:ext cx="2309333" cy="2862515"/>
              <a:chOff x="8160057" y="3067974"/>
              <a:chExt cx="2631998" cy="3262472"/>
            </a:xfrm>
          </p:grpSpPr>
          <p:grpSp>
            <p:nvGrpSpPr>
              <p:cNvPr id="22" name="群組 21"/>
              <p:cNvGrpSpPr/>
              <p:nvPr/>
            </p:nvGrpSpPr>
            <p:grpSpPr>
              <a:xfrm>
                <a:off x="9356546" y="3067974"/>
                <a:ext cx="1435509" cy="1508353"/>
                <a:chOff x="9199229" y="2993083"/>
                <a:chExt cx="1435509" cy="1508353"/>
              </a:xfrm>
            </p:grpSpPr>
            <p:sp>
              <p:nvSpPr>
                <p:cNvPr id="18" name="文字方塊 17"/>
                <p:cNvSpPr txBox="1"/>
                <p:nvPr/>
              </p:nvSpPr>
              <p:spPr>
                <a:xfrm>
                  <a:off x="9652803" y="2993083"/>
                  <a:ext cx="528362" cy="150835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TW" sz="8000" b="1" dirty="0" err="1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 Rounded MT Bold" panose="020F0704030504030204" pitchFamily="34" charset="0"/>
                      <a:cs typeface="Arial" panose="020B0604020202020204" pitchFamily="34" charset="0"/>
                    </a:rPr>
                    <a:t>i</a:t>
                  </a:r>
                  <a:endParaRPr lang="zh-TW" altLang="en-US" sz="80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 Rounded MT Bold" panose="020F070403050403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1" name="橢圓形圖說文字 20"/>
                <p:cNvSpPr/>
                <p:nvPr/>
              </p:nvSpPr>
              <p:spPr>
                <a:xfrm>
                  <a:off x="9199229" y="3055490"/>
                  <a:ext cx="1435509" cy="1383541"/>
                </a:xfrm>
                <a:prstGeom prst="wedgeEllipseCallout">
                  <a:avLst>
                    <a:gd name="adj1" fmla="val -21770"/>
                    <a:gd name="adj2" fmla="val 51726"/>
                  </a:avLst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pic>
            <p:nvPicPr>
              <p:cNvPr id="17" name="圖片 16"/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9231" b="90000" l="0" r="100000">
                            <a14:foregroundMark x1="53846" y1="25385" x2="53846" y2="25385"/>
                            <a14:foregroundMark x1="68462" y1="23462" x2="68462" y2="23462"/>
                            <a14:foregroundMark x1="83462" y1="32692" x2="83462" y2="32692"/>
                            <a14:foregroundMark x1="88846" y1="52308" x2="88846" y2="52308"/>
                            <a14:foregroundMark x1="74231" y1="63462" x2="74231" y2="63462"/>
                            <a14:foregroundMark x1="68077" y1="39231" x2="68077" y2="39231"/>
                            <a14:foregroundMark x1="51923" y1="50385" x2="51923" y2="50385"/>
                            <a14:foregroundMark x1="50769" y1="37308" x2="50769" y2="37308"/>
                            <a14:foregroundMark x1="35769" y1="39231" x2="35769" y2="39231"/>
                            <a14:foregroundMark x1="34615" y1="66923" x2="34615" y2="66923"/>
                            <a14:foregroundMark x1="9615" y1="49231" x2="9615" y2="49231"/>
                            <a14:foregroundMark x1="31154" y1="21923" x2="31154" y2="2192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60057" y="4152021"/>
                <a:ext cx="2178425" cy="2178425"/>
              </a:xfrm>
              <a:prstGeom prst="rect">
                <a:avLst/>
              </a:prstGeom>
            </p:spPr>
          </p:pic>
        </p:grpSp>
        <p:cxnSp>
          <p:nvCxnSpPr>
            <p:cNvPr id="28" name="直線接點 27"/>
            <p:cNvCxnSpPr/>
            <p:nvPr/>
          </p:nvCxnSpPr>
          <p:spPr>
            <a:xfrm flipH="1" flipV="1">
              <a:off x="7584384" y="2695676"/>
              <a:ext cx="1500622" cy="120453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群組 37"/>
          <p:cNvGrpSpPr/>
          <p:nvPr/>
        </p:nvGrpSpPr>
        <p:grpSpPr>
          <a:xfrm>
            <a:off x="5782713" y="2521757"/>
            <a:ext cx="1382058" cy="3613336"/>
            <a:chOff x="5782713" y="2742057"/>
            <a:chExt cx="1382058" cy="3613336"/>
          </a:xfrm>
        </p:grpSpPr>
        <p:pic>
          <p:nvPicPr>
            <p:cNvPr id="16" name="圖片 1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100000" l="10000" r="90000">
                          <a14:foregroundMark x1="39836" y1="13607" x2="74262" y2="15246"/>
                          <a14:foregroundMark x1="37705" y1="40328" x2="53279" y2="4032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309" t="1983" r="13617" b="2068"/>
            <a:stretch/>
          </p:blipFill>
          <p:spPr>
            <a:xfrm>
              <a:off x="5782713" y="4147993"/>
              <a:ext cx="1382058" cy="2207400"/>
            </a:xfrm>
            <a:prstGeom prst="rect">
              <a:avLst/>
            </a:prstGeom>
          </p:spPr>
        </p:pic>
        <p:cxnSp>
          <p:nvCxnSpPr>
            <p:cNvPr id="32" name="直線接點 31"/>
            <p:cNvCxnSpPr/>
            <p:nvPr/>
          </p:nvCxnSpPr>
          <p:spPr>
            <a:xfrm flipV="1">
              <a:off x="6473742" y="2742057"/>
              <a:ext cx="288502" cy="130144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9" t="7838" b="8106"/>
          <a:stretch/>
        </p:blipFill>
        <p:spPr>
          <a:xfrm>
            <a:off x="5300522" y="-42947"/>
            <a:ext cx="2923445" cy="3178158"/>
          </a:xfrm>
          <a:prstGeom prst="rect">
            <a:avLst/>
          </a:prstGeom>
          <a:effectLst>
            <a:outerShdw blurRad="88900" dist="63500" dir="2400000" sx="102000" sy="102000" algn="tl" rotWithShape="0">
              <a:prstClr val="black">
                <a:alpha val="40000"/>
              </a:prstClr>
            </a:outerShdw>
          </a:effectLst>
        </p:spPr>
      </p:pic>
      <p:sp>
        <p:nvSpPr>
          <p:cNvPr id="40" name="文字方塊 39"/>
          <p:cNvSpPr txBox="1"/>
          <p:nvPr/>
        </p:nvSpPr>
        <p:spPr>
          <a:xfrm>
            <a:off x="2419737" y="613509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景點推薦</a:t>
            </a:r>
          </a:p>
        </p:txBody>
      </p:sp>
      <p:sp>
        <p:nvSpPr>
          <p:cNvPr id="41" name="文字方塊 40"/>
          <p:cNvSpPr txBox="1"/>
          <p:nvPr/>
        </p:nvSpPr>
        <p:spPr>
          <a:xfrm>
            <a:off x="6022336" y="6135093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導航</a:t>
            </a:r>
          </a:p>
        </p:txBody>
      </p:sp>
      <p:sp>
        <p:nvSpPr>
          <p:cNvPr id="42" name="文字方塊 41"/>
          <p:cNvSpPr txBox="1"/>
          <p:nvPr/>
        </p:nvSpPr>
        <p:spPr>
          <a:xfrm>
            <a:off x="8510486" y="613509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人潮資訊</a:t>
            </a:r>
          </a:p>
        </p:txBody>
      </p:sp>
      <p:sp>
        <p:nvSpPr>
          <p:cNvPr id="19" name="投影片編號版面配置區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en-US" altLang="zh-TW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932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線接點 1"/>
          <p:cNvCxnSpPr/>
          <p:nvPr/>
        </p:nvCxnSpPr>
        <p:spPr>
          <a:xfrm>
            <a:off x="590311" y="1113989"/>
            <a:ext cx="1655178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字方塊 2"/>
          <p:cNvSpPr txBox="1"/>
          <p:nvPr/>
        </p:nvSpPr>
        <p:spPr>
          <a:xfrm>
            <a:off x="590310" y="1247722"/>
            <a:ext cx="1585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背景介紹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590311" y="1679149"/>
            <a:ext cx="1585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0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研究動機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590311" y="2110576"/>
            <a:ext cx="1982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系統目的與目標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590311" y="2542002"/>
            <a:ext cx="1423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預期成果</a:t>
            </a:r>
          </a:p>
        </p:txBody>
      </p:sp>
      <p:grpSp>
        <p:nvGrpSpPr>
          <p:cNvPr id="7" name="群組 6"/>
          <p:cNvGrpSpPr/>
          <p:nvPr/>
        </p:nvGrpSpPr>
        <p:grpSpPr>
          <a:xfrm>
            <a:off x="228547" y="316313"/>
            <a:ext cx="2715073" cy="835486"/>
            <a:chOff x="4610007" y="1794418"/>
            <a:chExt cx="5732334" cy="835486"/>
          </a:xfrm>
        </p:grpSpPr>
        <p:sp>
          <p:nvSpPr>
            <p:cNvPr id="8" name="文字方塊 7"/>
            <p:cNvSpPr txBox="1"/>
            <p:nvPr/>
          </p:nvSpPr>
          <p:spPr>
            <a:xfrm>
              <a:off x="4669152" y="1829685"/>
              <a:ext cx="5673189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6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254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　言</a:t>
              </a: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4610007" y="1794418"/>
              <a:ext cx="5673188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600" b="1" dirty="0">
                  <a:effectLst>
                    <a:outerShdw blurRad="38100" dist="254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　言</a:t>
              </a:r>
            </a:p>
          </p:txBody>
        </p:sp>
      </p:grpSp>
      <p:grpSp>
        <p:nvGrpSpPr>
          <p:cNvPr id="84" name="群組 83"/>
          <p:cNvGrpSpPr/>
          <p:nvPr/>
        </p:nvGrpSpPr>
        <p:grpSpPr>
          <a:xfrm>
            <a:off x="3547261" y="596096"/>
            <a:ext cx="2333848" cy="1611503"/>
            <a:chOff x="3547261" y="596096"/>
            <a:chExt cx="2333848" cy="1611503"/>
          </a:xfrm>
        </p:grpSpPr>
        <p:sp>
          <p:nvSpPr>
            <p:cNvPr id="37" name="矩形 36"/>
            <p:cNvSpPr/>
            <p:nvPr/>
          </p:nvSpPr>
          <p:spPr>
            <a:xfrm>
              <a:off x="3547261" y="1247722"/>
              <a:ext cx="431427" cy="43142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6" name="群組 45"/>
            <p:cNvGrpSpPr/>
            <p:nvPr/>
          </p:nvGrpSpPr>
          <p:grpSpPr>
            <a:xfrm>
              <a:off x="4541813" y="596096"/>
              <a:ext cx="1339296" cy="1611503"/>
              <a:chOff x="2482861" y="4051026"/>
              <a:chExt cx="1666096" cy="2004725"/>
            </a:xfrm>
          </p:grpSpPr>
          <p:grpSp>
            <p:nvGrpSpPr>
              <p:cNvPr id="48" name="群組 47"/>
              <p:cNvGrpSpPr/>
              <p:nvPr/>
            </p:nvGrpSpPr>
            <p:grpSpPr>
              <a:xfrm>
                <a:off x="2841266" y="4051026"/>
                <a:ext cx="1307691" cy="1307691"/>
                <a:chOff x="5230761" y="2202426"/>
                <a:chExt cx="1592826" cy="1592826"/>
              </a:xfrm>
            </p:grpSpPr>
            <p:sp>
              <p:nvSpPr>
                <p:cNvPr id="50" name="淚滴形 49"/>
                <p:cNvSpPr/>
                <p:nvPr/>
              </p:nvSpPr>
              <p:spPr>
                <a:xfrm rot="8081641">
                  <a:off x="5230761" y="2202426"/>
                  <a:ext cx="1592826" cy="1592826"/>
                </a:xfrm>
                <a:prstGeom prst="teardrop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51" name="橢圓 50"/>
                <p:cNvSpPr/>
                <p:nvPr/>
              </p:nvSpPr>
              <p:spPr>
                <a:xfrm>
                  <a:off x="5563444" y="2535109"/>
                  <a:ext cx="927460" cy="92746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pic>
            <p:nvPicPr>
              <p:cNvPr id="49" name="圖片 48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31291" b="100000" l="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160" t="31541"/>
              <a:stretch/>
            </p:blipFill>
            <p:spPr>
              <a:xfrm rot="20870337">
                <a:off x="2482861" y="4654655"/>
                <a:ext cx="1267007" cy="1401096"/>
              </a:xfrm>
              <a:prstGeom prst="rect">
                <a:avLst/>
              </a:prstGeom>
            </p:spPr>
          </p:pic>
        </p:grpSp>
      </p:grpSp>
      <p:grpSp>
        <p:nvGrpSpPr>
          <p:cNvPr id="138" name="群組 137"/>
          <p:cNvGrpSpPr/>
          <p:nvPr/>
        </p:nvGrpSpPr>
        <p:grpSpPr>
          <a:xfrm>
            <a:off x="3547261" y="2519570"/>
            <a:ext cx="2595959" cy="1978875"/>
            <a:chOff x="3547261" y="4672461"/>
            <a:chExt cx="2595959" cy="1978875"/>
          </a:xfrm>
        </p:grpSpPr>
        <p:pic>
          <p:nvPicPr>
            <p:cNvPr id="62" name="圖片 6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67805" y="4672461"/>
              <a:ext cx="1575415" cy="1978875"/>
            </a:xfrm>
            <a:prstGeom prst="rect">
              <a:avLst/>
            </a:prstGeom>
          </p:spPr>
        </p:pic>
        <p:sp>
          <p:nvSpPr>
            <p:cNvPr id="67" name="矩形 66"/>
            <p:cNvSpPr/>
            <p:nvPr/>
          </p:nvSpPr>
          <p:spPr>
            <a:xfrm>
              <a:off x="3547261" y="5661899"/>
              <a:ext cx="431427" cy="43142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37" name="群組 136"/>
          <p:cNvGrpSpPr/>
          <p:nvPr/>
        </p:nvGrpSpPr>
        <p:grpSpPr>
          <a:xfrm>
            <a:off x="3547261" y="4925726"/>
            <a:ext cx="2186934" cy="1768686"/>
            <a:chOff x="3547261" y="2772834"/>
            <a:chExt cx="2186934" cy="1768686"/>
          </a:xfrm>
        </p:grpSpPr>
        <p:pic>
          <p:nvPicPr>
            <p:cNvPr id="60" name="圖片 59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10000" r="90000">
                          <a14:foregroundMark x1="39836" y1="13607" x2="74262" y2="15246"/>
                          <a14:foregroundMark x1="37705" y1="40328" x2="53279" y2="4032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309" t="1983" r="13617" b="2068"/>
            <a:stretch/>
          </p:blipFill>
          <p:spPr>
            <a:xfrm>
              <a:off x="4626817" y="2772834"/>
              <a:ext cx="1107378" cy="1768686"/>
            </a:xfrm>
            <a:prstGeom prst="rect">
              <a:avLst/>
            </a:prstGeom>
          </p:spPr>
        </p:pic>
        <p:sp>
          <p:nvSpPr>
            <p:cNvPr id="64" name="矩形 63"/>
            <p:cNvSpPr/>
            <p:nvPr/>
          </p:nvSpPr>
          <p:spPr>
            <a:xfrm>
              <a:off x="3547261" y="3503051"/>
              <a:ext cx="431427" cy="43142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65" name="圖片 6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1668" y="3379875"/>
            <a:ext cx="542611" cy="554603"/>
          </a:xfrm>
          <a:prstGeom prst="rect">
            <a:avLst/>
          </a:prstGeom>
        </p:spPr>
      </p:pic>
      <p:pic>
        <p:nvPicPr>
          <p:cNvPr id="68" name="圖片 6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1668" y="5538723"/>
            <a:ext cx="542611" cy="554603"/>
          </a:xfrm>
          <a:prstGeom prst="rect">
            <a:avLst/>
          </a:prstGeom>
        </p:spPr>
      </p:pic>
      <p:grpSp>
        <p:nvGrpSpPr>
          <p:cNvPr id="83" name="群組 82"/>
          <p:cNvGrpSpPr/>
          <p:nvPr/>
        </p:nvGrpSpPr>
        <p:grpSpPr>
          <a:xfrm>
            <a:off x="6098808" y="751690"/>
            <a:ext cx="1412240" cy="4234838"/>
            <a:chOff x="6098808" y="751690"/>
            <a:chExt cx="1412240" cy="4234838"/>
          </a:xfrm>
        </p:grpSpPr>
        <p:cxnSp>
          <p:nvCxnSpPr>
            <p:cNvPr id="70" name="直線接點 69"/>
            <p:cNvCxnSpPr/>
            <p:nvPr/>
          </p:nvCxnSpPr>
          <p:spPr>
            <a:xfrm>
              <a:off x="6098808" y="1644462"/>
              <a:ext cx="9652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1" name="群組 80"/>
            <p:cNvGrpSpPr/>
            <p:nvPr/>
          </p:nvGrpSpPr>
          <p:grpSpPr>
            <a:xfrm>
              <a:off x="7064008" y="751690"/>
              <a:ext cx="447040" cy="4234838"/>
              <a:chOff x="7064008" y="751690"/>
              <a:chExt cx="447040" cy="4234838"/>
            </a:xfrm>
          </p:grpSpPr>
          <p:cxnSp>
            <p:nvCxnSpPr>
              <p:cNvPr id="72" name="直線接點 71"/>
              <p:cNvCxnSpPr/>
              <p:nvPr/>
            </p:nvCxnSpPr>
            <p:spPr>
              <a:xfrm>
                <a:off x="7064008" y="770551"/>
                <a:ext cx="44704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接點 72"/>
              <p:cNvCxnSpPr/>
              <p:nvPr/>
            </p:nvCxnSpPr>
            <p:spPr>
              <a:xfrm>
                <a:off x="7064008" y="2922128"/>
                <a:ext cx="44704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線接點 73"/>
              <p:cNvCxnSpPr/>
              <p:nvPr/>
            </p:nvCxnSpPr>
            <p:spPr>
              <a:xfrm>
                <a:off x="7064008" y="4975214"/>
                <a:ext cx="44704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線接點 74"/>
              <p:cNvCxnSpPr/>
              <p:nvPr/>
            </p:nvCxnSpPr>
            <p:spPr>
              <a:xfrm flipV="1">
                <a:off x="7064008" y="751690"/>
                <a:ext cx="0" cy="423483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3" name="圖片 4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1668" y="1124584"/>
            <a:ext cx="542611" cy="554603"/>
          </a:xfrm>
          <a:prstGeom prst="rect">
            <a:avLst/>
          </a:prstGeom>
        </p:spPr>
      </p:pic>
      <p:grpSp>
        <p:nvGrpSpPr>
          <p:cNvPr id="107" name="群組 106"/>
          <p:cNvGrpSpPr/>
          <p:nvPr/>
        </p:nvGrpSpPr>
        <p:grpSpPr>
          <a:xfrm>
            <a:off x="7767407" y="2191111"/>
            <a:ext cx="1211462" cy="1414711"/>
            <a:chOff x="7767407" y="61588"/>
            <a:chExt cx="1211462" cy="1414711"/>
          </a:xfrm>
        </p:grpSpPr>
        <p:grpSp>
          <p:nvGrpSpPr>
            <p:cNvPr id="88" name="群組 87"/>
            <p:cNvGrpSpPr/>
            <p:nvPr/>
          </p:nvGrpSpPr>
          <p:grpSpPr>
            <a:xfrm>
              <a:off x="7926468" y="61588"/>
              <a:ext cx="1052401" cy="1052401"/>
              <a:chOff x="3037178" y="3942743"/>
              <a:chExt cx="1269139" cy="1269139"/>
            </a:xfrm>
          </p:grpSpPr>
          <p:sp>
            <p:nvSpPr>
              <p:cNvPr id="86" name="淚滴形 85"/>
              <p:cNvSpPr/>
              <p:nvPr/>
            </p:nvSpPr>
            <p:spPr>
              <a:xfrm rot="8081641">
                <a:off x="3037178" y="3942743"/>
                <a:ext cx="1269139" cy="1269139"/>
              </a:xfrm>
              <a:prstGeom prst="teardrop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7" name="橢圓 86"/>
              <p:cNvSpPr/>
              <p:nvPr/>
            </p:nvSpPr>
            <p:spPr>
              <a:xfrm>
                <a:off x="3302255" y="4207820"/>
                <a:ext cx="738986" cy="73898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03" name="群組 102"/>
            <p:cNvGrpSpPr/>
            <p:nvPr/>
          </p:nvGrpSpPr>
          <p:grpSpPr>
            <a:xfrm flipV="1">
              <a:off x="7767407" y="627127"/>
              <a:ext cx="524342" cy="849172"/>
              <a:chOff x="7213938" y="4610873"/>
              <a:chExt cx="744150" cy="1205151"/>
            </a:xfrm>
          </p:grpSpPr>
          <p:sp>
            <p:nvSpPr>
              <p:cNvPr id="102" name="手繪多邊形 101"/>
              <p:cNvSpPr/>
              <p:nvPr/>
            </p:nvSpPr>
            <p:spPr>
              <a:xfrm flipH="1">
                <a:off x="7213938" y="4610873"/>
                <a:ext cx="744150" cy="1205151"/>
              </a:xfrm>
              <a:custGeom>
                <a:avLst/>
                <a:gdLst>
                  <a:gd name="connsiteX0" fmla="*/ 744149 w 744150"/>
                  <a:gd name="connsiteY0" fmla="*/ 0 h 1205151"/>
                  <a:gd name="connsiteX1" fmla="*/ 372075 w 744150"/>
                  <a:gd name="connsiteY1" fmla="*/ 602575 h 1205151"/>
                  <a:gd name="connsiteX2" fmla="*/ 0 w 744150"/>
                  <a:gd name="connsiteY2" fmla="*/ 0 h 1205151"/>
                  <a:gd name="connsiteX3" fmla="*/ 0 w 744150"/>
                  <a:gd name="connsiteY3" fmla="*/ 1205151 h 1205151"/>
                  <a:gd name="connsiteX4" fmla="*/ 744149 w 744150"/>
                  <a:gd name="connsiteY4" fmla="*/ 1205151 h 1205151"/>
                  <a:gd name="connsiteX5" fmla="*/ 744150 w 744150"/>
                  <a:gd name="connsiteY5" fmla="*/ 1205151 h 1205151"/>
                  <a:gd name="connsiteX6" fmla="*/ 744149 w 744150"/>
                  <a:gd name="connsiteY6" fmla="*/ 1205150 h 1205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44150" h="1205151">
                    <a:moveTo>
                      <a:pt x="744149" y="0"/>
                    </a:moveTo>
                    <a:lnTo>
                      <a:pt x="372075" y="602575"/>
                    </a:lnTo>
                    <a:lnTo>
                      <a:pt x="0" y="0"/>
                    </a:lnTo>
                    <a:lnTo>
                      <a:pt x="0" y="1205151"/>
                    </a:lnTo>
                    <a:lnTo>
                      <a:pt x="744149" y="1205151"/>
                    </a:lnTo>
                    <a:lnTo>
                      <a:pt x="744150" y="1205151"/>
                    </a:lnTo>
                    <a:lnTo>
                      <a:pt x="744149" y="1205150"/>
                    </a:lnTo>
                    <a:close/>
                  </a:path>
                </a:pathLst>
              </a:cu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4" name="橢圓 93"/>
              <p:cNvSpPr/>
              <p:nvPr/>
            </p:nvSpPr>
            <p:spPr>
              <a:xfrm>
                <a:off x="7446814" y="5441977"/>
                <a:ext cx="278398" cy="278398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117" name="群組 116"/>
          <p:cNvGrpSpPr/>
          <p:nvPr/>
        </p:nvGrpSpPr>
        <p:grpSpPr>
          <a:xfrm>
            <a:off x="8170847" y="7090971"/>
            <a:ext cx="960795" cy="805776"/>
            <a:chOff x="6326733" y="4489769"/>
            <a:chExt cx="960795" cy="805776"/>
          </a:xfrm>
        </p:grpSpPr>
        <p:sp>
          <p:nvSpPr>
            <p:cNvPr id="114" name="等於 113"/>
            <p:cNvSpPr/>
            <p:nvPr/>
          </p:nvSpPr>
          <p:spPr>
            <a:xfrm>
              <a:off x="6326733" y="4594861"/>
              <a:ext cx="960795" cy="595592"/>
            </a:xfrm>
            <a:prstGeom prst="mathEqual">
              <a:avLst>
                <a:gd name="adj1" fmla="val 23520"/>
                <a:gd name="adj2" fmla="val 19691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15" name="橢圓 114"/>
            <p:cNvSpPr/>
            <p:nvPr/>
          </p:nvSpPr>
          <p:spPr>
            <a:xfrm>
              <a:off x="6469897" y="4489769"/>
              <a:ext cx="167640" cy="16764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" name="橢圓 115"/>
            <p:cNvSpPr/>
            <p:nvPr/>
          </p:nvSpPr>
          <p:spPr>
            <a:xfrm>
              <a:off x="6980188" y="5127905"/>
              <a:ext cx="167640" cy="16764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31" name="群組 130"/>
          <p:cNvGrpSpPr/>
          <p:nvPr/>
        </p:nvGrpSpPr>
        <p:grpSpPr>
          <a:xfrm>
            <a:off x="7693617" y="4312000"/>
            <a:ext cx="1285252" cy="1375319"/>
            <a:chOff x="7693617" y="3657176"/>
            <a:chExt cx="1285252" cy="1375319"/>
          </a:xfrm>
        </p:grpSpPr>
        <p:grpSp>
          <p:nvGrpSpPr>
            <p:cNvPr id="111" name="群組 110"/>
            <p:cNvGrpSpPr/>
            <p:nvPr/>
          </p:nvGrpSpPr>
          <p:grpSpPr>
            <a:xfrm>
              <a:off x="7926468" y="3657176"/>
              <a:ext cx="1052401" cy="1052401"/>
              <a:chOff x="3037178" y="3942743"/>
              <a:chExt cx="1269139" cy="1269139"/>
            </a:xfrm>
          </p:grpSpPr>
          <p:sp>
            <p:nvSpPr>
              <p:cNvPr id="112" name="淚滴形 111"/>
              <p:cNvSpPr/>
              <p:nvPr/>
            </p:nvSpPr>
            <p:spPr>
              <a:xfrm rot="8081641">
                <a:off x="3037178" y="3942743"/>
                <a:ext cx="1269139" cy="1269139"/>
              </a:xfrm>
              <a:prstGeom prst="teardrop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3" name="橢圓 112"/>
              <p:cNvSpPr/>
              <p:nvPr/>
            </p:nvSpPr>
            <p:spPr>
              <a:xfrm>
                <a:off x="3302255" y="4207820"/>
                <a:ext cx="738986" cy="73898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28" name="群組 127"/>
            <p:cNvGrpSpPr/>
            <p:nvPr/>
          </p:nvGrpSpPr>
          <p:grpSpPr>
            <a:xfrm>
              <a:off x="7693617" y="4384801"/>
              <a:ext cx="477230" cy="647694"/>
              <a:chOff x="7461471" y="4172720"/>
              <a:chExt cx="656895" cy="891534"/>
            </a:xfrm>
          </p:grpSpPr>
          <p:cxnSp>
            <p:nvCxnSpPr>
              <p:cNvPr id="123" name="弧形接點 122"/>
              <p:cNvCxnSpPr/>
              <p:nvPr/>
            </p:nvCxnSpPr>
            <p:spPr>
              <a:xfrm rot="7500000" flipH="1" flipV="1">
                <a:off x="7461471" y="4172720"/>
                <a:ext cx="611872" cy="611872"/>
              </a:xfrm>
              <a:prstGeom prst="curvedConnector3">
                <a:avLst>
                  <a:gd name="adj1" fmla="val 47509"/>
                </a:avLst>
              </a:prstGeom>
              <a:ln w="1143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弧形接點 126"/>
              <p:cNvCxnSpPr/>
              <p:nvPr/>
            </p:nvCxnSpPr>
            <p:spPr>
              <a:xfrm rot="7500000" flipH="1" flipV="1">
                <a:off x="7506494" y="4452382"/>
                <a:ext cx="611872" cy="611872"/>
              </a:xfrm>
              <a:prstGeom prst="curvedConnector3">
                <a:avLst>
                  <a:gd name="adj1" fmla="val 47509"/>
                </a:avLst>
              </a:prstGeom>
              <a:ln w="1143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3" name="群組 132"/>
          <p:cNvGrpSpPr/>
          <p:nvPr/>
        </p:nvGrpSpPr>
        <p:grpSpPr>
          <a:xfrm>
            <a:off x="7616775" y="62476"/>
            <a:ext cx="1362094" cy="1305055"/>
            <a:chOff x="7616775" y="62476"/>
            <a:chExt cx="1362094" cy="1305055"/>
          </a:xfrm>
        </p:grpSpPr>
        <p:grpSp>
          <p:nvGrpSpPr>
            <p:cNvPr id="104" name="群組 103"/>
            <p:cNvGrpSpPr/>
            <p:nvPr/>
          </p:nvGrpSpPr>
          <p:grpSpPr>
            <a:xfrm>
              <a:off x="7926468" y="62476"/>
              <a:ext cx="1052401" cy="1052401"/>
              <a:chOff x="3037178" y="3942743"/>
              <a:chExt cx="1269139" cy="1269139"/>
            </a:xfrm>
          </p:grpSpPr>
          <p:sp>
            <p:nvSpPr>
              <p:cNvPr id="105" name="淚滴形 104"/>
              <p:cNvSpPr/>
              <p:nvPr/>
            </p:nvSpPr>
            <p:spPr>
              <a:xfrm rot="8081641">
                <a:off x="3037178" y="3942743"/>
                <a:ext cx="1269139" cy="1269139"/>
              </a:xfrm>
              <a:prstGeom prst="teardrop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6" name="橢圓 105"/>
              <p:cNvSpPr/>
              <p:nvPr/>
            </p:nvSpPr>
            <p:spPr>
              <a:xfrm>
                <a:off x="3302255" y="4207820"/>
                <a:ext cx="738986" cy="73898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132" name="圖片 131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14" t="28669" r="18208" b="16219"/>
            <a:stretch/>
          </p:blipFill>
          <p:spPr>
            <a:xfrm flipH="1">
              <a:off x="7616775" y="723709"/>
              <a:ext cx="674974" cy="643822"/>
            </a:xfrm>
            <a:prstGeom prst="rect">
              <a:avLst/>
            </a:prstGeom>
          </p:spPr>
        </p:pic>
      </p:grpSp>
      <p:sp>
        <p:nvSpPr>
          <p:cNvPr id="134" name="文字方塊 133"/>
          <p:cNvSpPr txBox="1"/>
          <p:nvPr/>
        </p:nvSpPr>
        <p:spPr>
          <a:xfrm>
            <a:off x="7650034" y="140138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選擇景點</a:t>
            </a:r>
          </a:p>
        </p:txBody>
      </p:sp>
      <p:sp>
        <p:nvSpPr>
          <p:cNvPr id="135" name="文字方塊 134"/>
          <p:cNvSpPr txBox="1"/>
          <p:nvPr/>
        </p:nvSpPr>
        <p:spPr>
          <a:xfrm>
            <a:off x="7708519" y="361673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儲存景點</a:t>
            </a:r>
          </a:p>
        </p:txBody>
      </p:sp>
      <p:sp>
        <p:nvSpPr>
          <p:cNvPr id="136" name="文字方塊 135"/>
          <p:cNvSpPr txBox="1"/>
          <p:nvPr/>
        </p:nvSpPr>
        <p:spPr>
          <a:xfrm>
            <a:off x="7349446" y="572611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推薦相似景點</a:t>
            </a:r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en-US" altLang="zh-TW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70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75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0"/>
      <p:bldP spid="135" grpId="0"/>
      <p:bldP spid="13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線接點 14"/>
          <p:cNvCxnSpPr/>
          <p:nvPr/>
        </p:nvCxnSpPr>
        <p:spPr>
          <a:xfrm>
            <a:off x="590311" y="1113989"/>
            <a:ext cx="1655178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590310" y="1247722"/>
            <a:ext cx="2720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技術可行性</a:t>
            </a:r>
            <a:r>
              <a:rPr lang="zh-TW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分析 </a:t>
            </a:r>
          </a:p>
        </p:txBody>
      </p:sp>
      <p:grpSp>
        <p:nvGrpSpPr>
          <p:cNvPr id="24" name="群組 23"/>
          <p:cNvGrpSpPr/>
          <p:nvPr/>
        </p:nvGrpSpPr>
        <p:grpSpPr>
          <a:xfrm>
            <a:off x="364904" y="344517"/>
            <a:ext cx="2945456" cy="740613"/>
            <a:chOff x="4604644" y="1796958"/>
            <a:chExt cx="6218742" cy="740613"/>
          </a:xfrm>
        </p:grpSpPr>
        <p:sp>
          <p:nvSpPr>
            <p:cNvPr id="25" name="文字方塊 24"/>
            <p:cNvSpPr txBox="1"/>
            <p:nvPr/>
          </p:nvSpPr>
          <p:spPr>
            <a:xfrm>
              <a:off x="4669153" y="1829685"/>
              <a:ext cx="615423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0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254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可行性分析</a:t>
              </a:r>
            </a:p>
          </p:txBody>
        </p:sp>
        <p:sp>
          <p:nvSpPr>
            <p:cNvPr id="26" name="文字方塊 25"/>
            <p:cNvSpPr txBox="1"/>
            <p:nvPr/>
          </p:nvSpPr>
          <p:spPr>
            <a:xfrm>
              <a:off x="4604644" y="1796958"/>
              <a:ext cx="59048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000" b="1" dirty="0" smtClean="0">
                  <a:effectLst>
                    <a:outerShdw blurRad="38100" dist="254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可行性分析</a:t>
              </a:r>
              <a:endParaRPr lang="zh-TW" altLang="en-US" sz="4000" b="1" dirty="0">
                <a:effectLst>
                  <a:outerShdw blurRad="38100" dist="254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13" name="圖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982" y="193476"/>
            <a:ext cx="4307938" cy="6483149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sp>
        <p:nvSpPr>
          <p:cNvPr id="27" name="矩形 26"/>
          <p:cNvSpPr/>
          <p:nvPr/>
        </p:nvSpPr>
        <p:spPr>
          <a:xfrm>
            <a:off x="5617224" y="193476"/>
            <a:ext cx="4006651" cy="14154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644" y="2616584"/>
            <a:ext cx="3989431" cy="265962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文字方塊 3"/>
          <p:cNvSpPr txBox="1"/>
          <p:nvPr/>
        </p:nvSpPr>
        <p:spPr>
          <a:xfrm>
            <a:off x="10570566" y="136005"/>
            <a:ext cx="1487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文件第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頁</a:t>
            </a:r>
          </a:p>
        </p:txBody>
      </p:sp>
      <p:sp>
        <p:nvSpPr>
          <p:cNvPr id="14" name="矩形 13"/>
          <p:cNvSpPr/>
          <p:nvPr/>
        </p:nvSpPr>
        <p:spPr>
          <a:xfrm>
            <a:off x="5617224" y="1608882"/>
            <a:ext cx="4006651" cy="11331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文字方塊 1"/>
          <p:cNvSpPr txBox="1"/>
          <p:nvPr/>
        </p:nvSpPr>
        <p:spPr>
          <a:xfrm>
            <a:off x="9763117" y="765676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選擇或輸入景點</a:t>
            </a:r>
          </a:p>
        </p:txBody>
      </p:sp>
      <p:sp>
        <p:nvSpPr>
          <p:cNvPr id="17" name="文字方塊 16"/>
          <p:cNvSpPr txBox="1"/>
          <p:nvPr/>
        </p:nvSpPr>
        <p:spPr>
          <a:xfrm>
            <a:off x="9609229" y="1944637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是否推薦相似景點</a:t>
            </a:r>
          </a:p>
        </p:txBody>
      </p:sp>
      <p:sp>
        <p:nvSpPr>
          <p:cNvPr id="19" name="矩形 18"/>
          <p:cNvSpPr/>
          <p:nvPr/>
        </p:nvSpPr>
        <p:spPr>
          <a:xfrm>
            <a:off x="5617224" y="2742056"/>
            <a:ext cx="4145893" cy="24086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5617225" y="5150733"/>
            <a:ext cx="1535930" cy="15258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/>
          <p:cNvSpPr txBox="1"/>
          <p:nvPr/>
        </p:nvSpPr>
        <p:spPr>
          <a:xfrm>
            <a:off x="9785920" y="3443119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選擇機率最大者</a:t>
            </a:r>
          </a:p>
        </p:txBody>
      </p:sp>
      <p:sp>
        <p:nvSpPr>
          <p:cNvPr id="22" name="文字方塊 21"/>
          <p:cNvSpPr txBox="1"/>
          <p:nvPr/>
        </p:nvSpPr>
        <p:spPr>
          <a:xfrm>
            <a:off x="7345872" y="568284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推薦結果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en-US" altLang="zh-TW" smtClean="0"/>
              <a:pPr/>
              <a:t>16</a:t>
            </a:fld>
            <a:endParaRPr lang="en-US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590311" y="1709387"/>
            <a:ext cx="1982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市場分析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15907" y="5380672"/>
            <a:ext cx="416207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Kotiloglu</a:t>
            </a:r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S., </a:t>
            </a:r>
            <a:r>
              <a:rPr lang="en-US" altLang="zh-TW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Lappas</a:t>
            </a:r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T., </a:t>
            </a:r>
            <a:r>
              <a:rPr lang="en-US" altLang="zh-TW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Pelechrinis</a:t>
            </a:r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K., &amp; </a:t>
            </a:r>
            <a:r>
              <a:rPr lang="en-US" altLang="zh-TW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Repoussis</a:t>
            </a:r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P. P. </a:t>
            </a:r>
            <a:r>
              <a:rPr lang="zh-TW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（</a:t>
            </a:r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2017</a:t>
            </a:r>
            <a:r>
              <a:rPr lang="zh-TW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）</a:t>
            </a:r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. Personalized multi-period tour recommendations. </a:t>
            </a:r>
            <a:r>
              <a:rPr lang="en-US" altLang="zh-TW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Tourism Management, 62</a:t>
            </a:r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76-88. </a:t>
            </a:r>
          </a:p>
        </p:txBody>
      </p:sp>
    </p:spTree>
    <p:extLst>
      <p:ext uri="{BB962C8B-B14F-4D97-AF65-F5344CB8AC3E}">
        <p14:creationId xmlns:p14="http://schemas.microsoft.com/office/powerpoint/2010/main" val="179754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6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"/>
                            </p:stCondLst>
                            <p:childTnLst>
                              <p:par>
                                <p:cTn id="3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4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"/>
                            </p:stCondLst>
                            <p:childTnLst>
                              <p:par>
                                <p:cTn id="4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56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"/>
                            </p:stCondLst>
                            <p:childTnLst>
                              <p:par>
                                <p:cTn id="6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14" grpId="0" animBg="1"/>
      <p:bldP spid="14" grpId="1" animBg="1"/>
      <p:bldP spid="2" grpId="0"/>
      <p:bldP spid="2" grpId="1"/>
      <p:bldP spid="17" grpId="0"/>
      <p:bldP spid="17" grpId="1"/>
      <p:bldP spid="19" grpId="0" animBg="1"/>
      <p:bldP spid="19" grpId="1" animBg="1"/>
      <p:bldP spid="20" grpId="0" animBg="1"/>
      <p:bldP spid="21" grpId="0"/>
      <p:bldP spid="21" grpId="1"/>
      <p:bldP spid="22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線接點 1"/>
          <p:cNvCxnSpPr/>
          <p:nvPr/>
        </p:nvCxnSpPr>
        <p:spPr>
          <a:xfrm>
            <a:off x="590311" y="1113989"/>
            <a:ext cx="1655178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字方塊 2"/>
          <p:cNvSpPr txBox="1"/>
          <p:nvPr/>
        </p:nvSpPr>
        <p:spPr>
          <a:xfrm>
            <a:off x="590310" y="1247722"/>
            <a:ext cx="1982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技術可行性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669" y="691843"/>
            <a:ext cx="5448772" cy="547431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sp>
        <p:nvSpPr>
          <p:cNvPr id="10" name="文字方塊 9"/>
          <p:cNvSpPr txBox="1"/>
          <p:nvPr/>
        </p:nvSpPr>
        <p:spPr>
          <a:xfrm>
            <a:off x="10570566" y="136005"/>
            <a:ext cx="14911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文件第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頁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en-US" altLang="zh-TW" smtClean="0"/>
              <a:pPr/>
              <a:t>17</a:t>
            </a:fld>
            <a:endParaRPr 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590310" y="1609463"/>
            <a:ext cx="1585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市場分析</a:t>
            </a:r>
          </a:p>
        </p:txBody>
      </p:sp>
      <p:grpSp>
        <p:nvGrpSpPr>
          <p:cNvPr id="12" name="群組 11"/>
          <p:cNvGrpSpPr/>
          <p:nvPr/>
        </p:nvGrpSpPr>
        <p:grpSpPr>
          <a:xfrm>
            <a:off x="364904" y="344517"/>
            <a:ext cx="2945456" cy="740613"/>
            <a:chOff x="4604644" y="1796958"/>
            <a:chExt cx="6218742" cy="740613"/>
          </a:xfrm>
        </p:grpSpPr>
        <p:sp>
          <p:nvSpPr>
            <p:cNvPr id="13" name="文字方塊 12"/>
            <p:cNvSpPr txBox="1"/>
            <p:nvPr/>
          </p:nvSpPr>
          <p:spPr>
            <a:xfrm>
              <a:off x="4669153" y="1829685"/>
              <a:ext cx="615423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0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254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可行性分析</a:t>
              </a:r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4604644" y="1796958"/>
              <a:ext cx="59048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000" b="1" dirty="0" smtClean="0">
                  <a:effectLst>
                    <a:outerShdw blurRad="38100" dist="254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可行性分析</a:t>
              </a:r>
              <a:endParaRPr lang="zh-TW" altLang="en-US" sz="4000" b="1" dirty="0">
                <a:effectLst>
                  <a:outerShdw blurRad="38100" dist="254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574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/>
          <p:nvPr/>
        </p:nvGrpSpPr>
        <p:grpSpPr>
          <a:xfrm>
            <a:off x="4591237" y="1205035"/>
            <a:ext cx="5751104" cy="2397511"/>
            <a:chOff x="4591237" y="1740498"/>
            <a:chExt cx="5751104" cy="2397511"/>
          </a:xfrm>
        </p:grpSpPr>
        <p:sp>
          <p:nvSpPr>
            <p:cNvPr id="6" name="文字方塊 5"/>
            <p:cNvSpPr txBox="1"/>
            <p:nvPr/>
          </p:nvSpPr>
          <p:spPr>
            <a:xfrm>
              <a:off x="4669152" y="1829685"/>
              <a:ext cx="567318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72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專案時程與</a:t>
              </a:r>
              <a:endParaRPr lang="en-US" altLang="zh-TW" sz="72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72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組織分工</a:t>
              </a:r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4591237" y="1740498"/>
              <a:ext cx="567318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7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專案時程與</a:t>
              </a:r>
              <a:endParaRPr lang="en-US" altLang="zh-TW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7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組織分工</a:t>
              </a:r>
            </a:p>
          </p:txBody>
        </p:sp>
      </p:grpSp>
      <p:cxnSp>
        <p:nvCxnSpPr>
          <p:cNvPr id="13" name="直線接點 12"/>
          <p:cNvCxnSpPr/>
          <p:nvPr/>
        </p:nvCxnSpPr>
        <p:spPr>
          <a:xfrm>
            <a:off x="590311" y="1113989"/>
            <a:ext cx="2048717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590310" y="1247722"/>
            <a:ext cx="2858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專案時程：甘特圖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590311" y="1679149"/>
            <a:ext cx="22686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專案組織與分工</a:t>
            </a:r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602" y="323581"/>
            <a:ext cx="6140790" cy="6210838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pic>
        <p:nvPicPr>
          <p:cNvPr id="19" name="圖片 1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9" t="7838" b="8106"/>
          <a:stretch/>
        </p:blipFill>
        <p:spPr>
          <a:xfrm>
            <a:off x="10657778" y="5394202"/>
            <a:ext cx="1266196" cy="1376517"/>
          </a:xfrm>
          <a:prstGeom prst="rect">
            <a:avLst/>
          </a:prstGeom>
          <a:effectLst>
            <a:outerShdw blurRad="88900" dist="63500" dir="2400000" sx="102000" sy="102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文字方塊 9"/>
          <p:cNvSpPr txBox="1"/>
          <p:nvPr/>
        </p:nvSpPr>
        <p:spPr>
          <a:xfrm>
            <a:off x="10469176" y="136005"/>
            <a:ext cx="1643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文件第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頁</a:t>
            </a:r>
          </a:p>
        </p:txBody>
      </p:sp>
      <p:sp>
        <p:nvSpPr>
          <p:cNvPr id="11" name="矩形 10"/>
          <p:cNvSpPr/>
          <p:nvPr/>
        </p:nvSpPr>
        <p:spPr>
          <a:xfrm>
            <a:off x="3781009" y="323582"/>
            <a:ext cx="3144447" cy="27793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6495214" y="336060"/>
            <a:ext cx="2023946" cy="2735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/>
          <p:cNvSpPr/>
          <p:nvPr/>
        </p:nvSpPr>
        <p:spPr>
          <a:xfrm>
            <a:off x="3969728" y="3140194"/>
            <a:ext cx="4550158" cy="16118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8131717" y="336060"/>
            <a:ext cx="1717133" cy="2735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/>
          <p:cNvSpPr/>
          <p:nvPr/>
        </p:nvSpPr>
        <p:spPr>
          <a:xfrm>
            <a:off x="3969728" y="4789713"/>
            <a:ext cx="5733979" cy="13643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zh-TW" altLang="en-US" smtClean="0"/>
              <a:t>18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63452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8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4.44444E-6 L -0.14193 0.00834 C -0.17318 0.01042 -0.21615 -0.00231 -0.25807 -0.02685 C -0.30651 -0.05486 -0.34245 -0.08726 -0.36732 -0.12013 L -0.48073 -0.278 " pathEditMode="relative" rAng="6480000" ptsTypes="AAAAA"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39" y="-838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3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"/>
                            </p:stCondLst>
                            <p:childTnLst>
                              <p:par>
                                <p:cTn id="3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4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48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"/>
                            </p:stCondLst>
                            <p:childTnLst>
                              <p:par>
                                <p:cTn id="5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1" grpId="0" animBg="1"/>
      <p:bldP spid="11" grpId="1" animBg="1"/>
      <p:bldP spid="17" grpId="0" animBg="1"/>
      <p:bldP spid="17" grpId="1" animBg="1"/>
      <p:bldP spid="18" grpId="0" animBg="1"/>
      <p:bldP spid="18" grpId="1" animBg="1"/>
      <p:bldP spid="20" grpId="0" animBg="1"/>
      <p:bldP spid="2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線接點 12"/>
          <p:cNvCxnSpPr/>
          <p:nvPr/>
        </p:nvCxnSpPr>
        <p:spPr>
          <a:xfrm>
            <a:off x="590311" y="1113989"/>
            <a:ext cx="2048717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590310" y="1247722"/>
            <a:ext cx="28589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0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專案時程：甘特圖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590311" y="1647832"/>
            <a:ext cx="25695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專案組織與分工</a:t>
            </a:r>
          </a:p>
        </p:txBody>
      </p:sp>
      <p:grpSp>
        <p:nvGrpSpPr>
          <p:cNvPr id="8" name="群組 7"/>
          <p:cNvGrpSpPr/>
          <p:nvPr/>
        </p:nvGrpSpPr>
        <p:grpSpPr>
          <a:xfrm>
            <a:off x="481744" y="92373"/>
            <a:ext cx="2279204" cy="1011456"/>
            <a:chOff x="4591827" y="1796958"/>
            <a:chExt cx="5750514" cy="1011456"/>
          </a:xfrm>
        </p:grpSpPr>
        <p:sp>
          <p:nvSpPr>
            <p:cNvPr id="9" name="文字方塊 8"/>
            <p:cNvSpPr txBox="1"/>
            <p:nvPr/>
          </p:nvSpPr>
          <p:spPr>
            <a:xfrm>
              <a:off x="4669152" y="1829685"/>
              <a:ext cx="5673189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88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254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專案時程與組織分工</a:t>
              </a:r>
              <a:endParaRPr lang="en-US" altLang="zh-TW" sz="288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254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4591827" y="1796958"/>
              <a:ext cx="5673188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880" b="1" dirty="0">
                  <a:effectLst>
                    <a:outerShdw blurRad="38100" dist="254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專案時程與組織分工</a:t>
              </a:r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27"/>
          <a:stretch/>
        </p:blipFill>
        <p:spPr>
          <a:xfrm>
            <a:off x="2141042" y="2370108"/>
            <a:ext cx="9854189" cy="2561537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sp>
        <p:nvSpPr>
          <p:cNvPr id="11" name="矩形 10"/>
          <p:cNvSpPr/>
          <p:nvPr/>
        </p:nvSpPr>
        <p:spPr>
          <a:xfrm>
            <a:off x="4965333" y="1781564"/>
            <a:ext cx="42418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>
                <a:solidFill>
                  <a:srgbClr val="1F232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Mar 12, 2023 – May </a:t>
            </a:r>
            <a:r>
              <a:rPr lang="en-US" altLang="zh-TW" sz="2400" b="1" dirty="0" smtClean="0">
                <a:solidFill>
                  <a:srgbClr val="1F232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24, </a:t>
            </a:r>
            <a:r>
              <a:rPr lang="en-US" altLang="zh-TW" sz="2400" b="1" dirty="0">
                <a:solidFill>
                  <a:srgbClr val="1F232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2023</a:t>
            </a:r>
            <a:endParaRPr lang="en-US" altLang="zh-TW" sz="2400" b="1" i="0" dirty="0">
              <a:solidFill>
                <a:srgbClr val="1F232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橢圓 2"/>
          <p:cNvSpPr/>
          <p:nvPr/>
        </p:nvSpPr>
        <p:spPr>
          <a:xfrm>
            <a:off x="2564179" y="3238602"/>
            <a:ext cx="3130566" cy="169304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6377652" y="2728092"/>
            <a:ext cx="5197033" cy="21477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en-US" altLang="zh-TW" smtClean="0"/>
              <a:pPr/>
              <a:t>19</a:t>
            </a:fld>
            <a:endParaRPr lang="en-US" dirty="0"/>
          </a:p>
        </p:txBody>
      </p:sp>
      <p:grpSp>
        <p:nvGrpSpPr>
          <p:cNvPr id="6" name="群組 5"/>
          <p:cNvGrpSpPr/>
          <p:nvPr/>
        </p:nvGrpSpPr>
        <p:grpSpPr>
          <a:xfrm>
            <a:off x="3583878" y="166456"/>
            <a:ext cx="6802243" cy="6400800"/>
            <a:chOff x="3583878" y="166456"/>
            <a:chExt cx="6802243" cy="6400800"/>
          </a:xfrm>
        </p:grpSpPr>
        <p:pic>
          <p:nvPicPr>
            <p:cNvPr id="16" name="圖片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3878" y="166456"/>
              <a:ext cx="6802243" cy="6400800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sp>
          <p:nvSpPr>
            <p:cNvPr id="5" name="文字方塊 4"/>
            <p:cNvSpPr txBox="1"/>
            <p:nvPr/>
          </p:nvSpPr>
          <p:spPr>
            <a:xfrm>
              <a:off x="4965539" y="291431"/>
              <a:ext cx="1903085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Arial" panose="020B0604020202020204" pitchFamily="34" charset="0"/>
                  <a:ea typeface="微軟正黑體" panose="020B0604030504040204" pitchFamily="34" charset="-120"/>
                </a:rPr>
                <a:t>10946013</a:t>
              </a:r>
              <a:r>
                <a:rPr lang="zh-TW" altLang="en-US" dirty="0" smtClean="0">
                  <a:latin typeface="Arial" panose="020B0604020202020204" pitchFamily="34" charset="0"/>
                  <a:ea typeface="微軟正黑體" panose="020B0604030504040204" pitchFamily="34" charset="-120"/>
                </a:rPr>
                <a:t>趙　晴</a:t>
              </a:r>
              <a:endParaRPr lang="zh-TW" altLang="en-US" dirty="0">
                <a:latin typeface="Arial" panose="020B0604020202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7" name="文字方塊 16"/>
            <p:cNvSpPr txBox="1"/>
            <p:nvPr/>
          </p:nvSpPr>
          <p:spPr>
            <a:xfrm>
              <a:off x="4965539" y="2413121"/>
              <a:ext cx="1903085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Arial" panose="020B0604020202020204" pitchFamily="34" charset="0"/>
                  <a:ea typeface="微軟正黑體" panose="020B0604030504040204" pitchFamily="34" charset="-120"/>
                </a:rPr>
                <a:t>10946010</a:t>
              </a:r>
              <a:r>
                <a:rPr lang="zh-TW" altLang="en-US" dirty="0" smtClean="0">
                  <a:latin typeface="Arial" panose="020B0604020202020204" pitchFamily="34" charset="0"/>
                  <a:ea typeface="微軟正黑體" panose="020B0604030504040204" pitchFamily="34" charset="-120"/>
                </a:rPr>
                <a:t>劉姿妘</a:t>
              </a:r>
              <a:endParaRPr lang="zh-TW" altLang="en-US" dirty="0">
                <a:latin typeface="Arial" panose="020B0604020202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8355326" y="2413121"/>
              <a:ext cx="1903085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Arial" panose="020B0604020202020204" pitchFamily="34" charset="0"/>
                  <a:ea typeface="微軟正黑體" panose="020B0604030504040204" pitchFamily="34" charset="-120"/>
                </a:rPr>
                <a:t>10946003</a:t>
              </a:r>
              <a:r>
                <a:rPr lang="zh-TW" altLang="en-US" dirty="0" smtClean="0">
                  <a:latin typeface="Arial" panose="020B0604020202020204" pitchFamily="34" charset="0"/>
                  <a:ea typeface="微軟正黑體" panose="020B0604030504040204" pitchFamily="34" charset="-120"/>
                </a:rPr>
                <a:t>吳宇晞</a:t>
              </a:r>
              <a:endParaRPr lang="zh-TW" altLang="en-US" dirty="0">
                <a:latin typeface="Arial" panose="020B0604020202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9" name="文字方塊 18"/>
            <p:cNvSpPr txBox="1"/>
            <p:nvPr/>
          </p:nvSpPr>
          <p:spPr>
            <a:xfrm>
              <a:off x="8355326" y="291431"/>
              <a:ext cx="1903085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Arial" panose="020B0604020202020204" pitchFamily="34" charset="0"/>
                  <a:ea typeface="微軟正黑體" panose="020B0604030504040204" pitchFamily="34" charset="-120"/>
                </a:rPr>
                <a:t>10946009</a:t>
              </a:r>
              <a:r>
                <a:rPr lang="zh-TW" altLang="en-US" dirty="0" smtClean="0">
                  <a:latin typeface="Arial" panose="020B0604020202020204" pitchFamily="34" charset="0"/>
                  <a:ea typeface="微軟正黑體" panose="020B0604030504040204" pitchFamily="34" charset="-120"/>
                </a:rPr>
                <a:t>陳品茹</a:t>
              </a:r>
              <a:endParaRPr lang="zh-TW" altLang="en-US" dirty="0">
                <a:latin typeface="Arial" panose="020B0604020202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4965539" y="4494730"/>
              <a:ext cx="1903085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Arial" panose="020B0604020202020204" pitchFamily="34" charset="0"/>
                  <a:ea typeface="微軟正黑體" panose="020B0604030504040204" pitchFamily="34" charset="-120"/>
                </a:rPr>
                <a:t>10946029</a:t>
              </a:r>
              <a:r>
                <a:rPr lang="zh-TW" altLang="en-US" dirty="0" smtClean="0">
                  <a:latin typeface="Arial" panose="020B0604020202020204" pitchFamily="34" charset="0"/>
                  <a:ea typeface="微軟正黑體" panose="020B0604030504040204" pitchFamily="34" charset="-120"/>
                </a:rPr>
                <a:t>李嘉羚</a:t>
              </a:r>
              <a:endParaRPr lang="zh-TW" altLang="en-US" dirty="0">
                <a:latin typeface="Arial" panose="020B0604020202020204" pitchFamily="34" charset="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143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3" grpId="0" animBg="1"/>
      <p:bldP spid="3" grpId="1" animBg="1"/>
      <p:bldP spid="12" grpId="0" animBg="1"/>
      <p:bldP spid="12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51" r="10000" b="14103"/>
          <a:stretch/>
        </p:blipFill>
        <p:spPr>
          <a:xfrm flipH="1">
            <a:off x="-23151" y="0"/>
            <a:ext cx="4146138" cy="6858000"/>
          </a:xfrm>
          <a:custGeom>
            <a:avLst/>
            <a:gdLst>
              <a:gd name="connsiteX0" fmla="*/ 4119716 w 4119716"/>
              <a:gd name="connsiteY0" fmla="*/ 0 h 6858000"/>
              <a:gd name="connsiteX1" fmla="*/ 0 w 4119716"/>
              <a:gd name="connsiteY1" fmla="*/ 0 h 6858000"/>
              <a:gd name="connsiteX2" fmla="*/ 0 w 4119716"/>
              <a:gd name="connsiteY2" fmla="*/ 6858000 h 6858000"/>
              <a:gd name="connsiteX3" fmla="*/ 4119716 w 41197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9716" h="6858000">
                <a:moveTo>
                  <a:pt x="4119716" y="0"/>
                </a:moveTo>
                <a:lnTo>
                  <a:pt x="0" y="0"/>
                </a:lnTo>
                <a:lnTo>
                  <a:pt x="0" y="6858000"/>
                </a:lnTo>
                <a:lnTo>
                  <a:pt x="4119716" y="6858000"/>
                </a:lnTo>
                <a:close/>
              </a:path>
            </a:pathLst>
          </a:custGeom>
        </p:spPr>
      </p:pic>
      <p:sp>
        <p:nvSpPr>
          <p:cNvPr id="18" name="矩形 17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FFFCC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圖片 1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9" t="7838" b="8106"/>
          <a:stretch/>
        </p:blipFill>
        <p:spPr>
          <a:xfrm>
            <a:off x="10657778" y="5394202"/>
            <a:ext cx="1266196" cy="1376517"/>
          </a:xfrm>
          <a:prstGeom prst="rect">
            <a:avLst/>
          </a:prstGeom>
          <a:effectLst>
            <a:outerShdw blurRad="88900" dist="63500" dir="2400000" sx="102000" sy="102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0" name="群組 19"/>
          <p:cNvGrpSpPr/>
          <p:nvPr/>
        </p:nvGrpSpPr>
        <p:grpSpPr>
          <a:xfrm>
            <a:off x="1099594" y="412593"/>
            <a:ext cx="4282633" cy="1639105"/>
            <a:chOff x="1585732" y="763928"/>
            <a:chExt cx="3854366" cy="1639105"/>
          </a:xfrm>
        </p:grpSpPr>
        <p:sp>
          <p:nvSpPr>
            <p:cNvPr id="27" name="文字方塊 26"/>
            <p:cNvSpPr txBox="1"/>
            <p:nvPr/>
          </p:nvSpPr>
          <p:spPr>
            <a:xfrm>
              <a:off x="1643603" y="833373"/>
              <a:ext cx="379649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96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目　錄</a:t>
              </a:r>
            </a:p>
          </p:txBody>
        </p:sp>
        <p:sp>
          <p:nvSpPr>
            <p:cNvPr id="28" name="文字方塊 27"/>
            <p:cNvSpPr txBox="1"/>
            <p:nvPr/>
          </p:nvSpPr>
          <p:spPr>
            <a:xfrm>
              <a:off x="1585732" y="763928"/>
              <a:ext cx="379649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9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目　錄</a:t>
              </a:r>
            </a:p>
          </p:txBody>
        </p:sp>
      </p:grpSp>
      <p:grpSp>
        <p:nvGrpSpPr>
          <p:cNvPr id="29" name="群組 28"/>
          <p:cNvGrpSpPr/>
          <p:nvPr/>
        </p:nvGrpSpPr>
        <p:grpSpPr>
          <a:xfrm>
            <a:off x="1585732" y="2135323"/>
            <a:ext cx="3842794" cy="1085111"/>
            <a:chOff x="1585732" y="2490214"/>
            <a:chExt cx="3842794" cy="1085111"/>
          </a:xfrm>
        </p:grpSpPr>
        <p:sp>
          <p:nvSpPr>
            <p:cNvPr id="30" name="文字方塊 29"/>
            <p:cNvSpPr txBox="1"/>
            <p:nvPr/>
          </p:nvSpPr>
          <p:spPr>
            <a:xfrm>
              <a:off x="1632031" y="2559662"/>
              <a:ext cx="379649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0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  <a:ea typeface="微軟正黑體" panose="020B0604030504040204" pitchFamily="34" charset="-120"/>
                </a:rPr>
                <a:t>Content</a:t>
              </a:r>
              <a:endParaRPr lang="zh-TW" altLang="en-US" sz="60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  <a:ea typeface="微軟正黑體" panose="020B0604030504040204" pitchFamily="34" charset="-120"/>
              </a:endParaRPr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1585732" y="2490214"/>
              <a:ext cx="379649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  <a:ea typeface="微軟正黑體" panose="020B0604030504040204" pitchFamily="34" charset="-120"/>
                </a:rPr>
                <a:t>Content</a:t>
              </a:r>
              <a:endParaRPr lang="zh-TW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  <a:ea typeface="微軟正黑體" panose="020B0604030504040204" pitchFamily="34" charset="-120"/>
              </a:endParaRPr>
            </a:p>
          </p:txBody>
        </p:sp>
      </p:grpSp>
      <p:sp>
        <p:nvSpPr>
          <p:cNvPr id="32" name="文字方塊 31"/>
          <p:cNvSpPr txBox="1"/>
          <p:nvPr/>
        </p:nvSpPr>
        <p:spPr>
          <a:xfrm>
            <a:off x="5849714" y="941265"/>
            <a:ext cx="23265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前言</a:t>
            </a:r>
            <a:endParaRPr lang="zh-TW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5849714" y="2303632"/>
            <a:ext cx="37907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可行性分</a:t>
            </a:r>
            <a:r>
              <a:rPr lang="zh-TW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析</a:t>
            </a:r>
          </a:p>
        </p:txBody>
      </p:sp>
      <p:sp>
        <p:nvSpPr>
          <p:cNvPr id="39" name="文字方塊 38"/>
          <p:cNvSpPr txBox="1"/>
          <p:nvPr/>
        </p:nvSpPr>
        <p:spPr>
          <a:xfrm>
            <a:off x="5849714" y="3665999"/>
            <a:ext cx="5377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專案</a:t>
            </a:r>
            <a:r>
              <a:rPr lang="zh-TW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時程</a:t>
            </a:r>
            <a:r>
              <a:rPr lang="en-US" altLang="zh-TW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組織分工</a:t>
            </a:r>
          </a:p>
        </p:txBody>
      </p:sp>
      <p:sp>
        <p:nvSpPr>
          <p:cNvPr id="40" name="文字方塊 39"/>
          <p:cNvSpPr txBox="1"/>
          <p:nvPr/>
        </p:nvSpPr>
        <p:spPr>
          <a:xfrm>
            <a:off x="5849713" y="5028366"/>
            <a:ext cx="28269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系統展示</a:t>
            </a:r>
            <a:endParaRPr lang="zh-TW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38400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9" grpId="0"/>
      <p:bldP spid="4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703354" y="412593"/>
            <a:ext cx="4750119" cy="1269774"/>
            <a:chOff x="1585732" y="763928"/>
            <a:chExt cx="3854366" cy="1269774"/>
          </a:xfrm>
        </p:grpSpPr>
        <p:sp>
          <p:nvSpPr>
            <p:cNvPr id="3" name="文字方塊 2"/>
            <p:cNvSpPr txBox="1"/>
            <p:nvPr/>
          </p:nvSpPr>
          <p:spPr>
            <a:xfrm>
              <a:off x="1643603" y="833373"/>
              <a:ext cx="379649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參考資料</a:t>
              </a:r>
            </a:p>
          </p:txBody>
        </p:sp>
        <p:sp>
          <p:nvSpPr>
            <p:cNvPr id="4" name="文字方塊 3"/>
            <p:cNvSpPr txBox="1"/>
            <p:nvPr/>
          </p:nvSpPr>
          <p:spPr>
            <a:xfrm>
              <a:off x="1585732" y="763928"/>
              <a:ext cx="379649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參考資料</a:t>
              </a: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893752" y="1698402"/>
            <a:ext cx="3842794" cy="838889"/>
            <a:chOff x="1585732" y="2490214"/>
            <a:chExt cx="3842794" cy="838889"/>
          </a:xfrm>
        </p:grpSpPr>
        <p:sp>
          <p:nvSpPr>
            <p:cNvPr id="6" name="文字方塊 5"/>
            <p:cNvSpPr txBox="1"/>
            <p:nvPr/>
          </p:nvSpPr>
          <p:spPr>
            <a:xfrm>
              <a:off x="1632031" y="2559662"/>
              <a:ext cx="379649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44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  <a:ea typeface="微軟正黑體" panose="020B0604030504040204" pitchFamily="34" charset="-120"/>
                </a:rPr>
                <a:t>References</a:t>
              </a:r>
              <a:endParaRPr lang="zh-TW" altLang="en-US" sz="44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  <a:ea typeface="微軟正黑體" panose="020B0604030504040204" pitchFamily="34" charset="-120"/>
              </a:endParaRPr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1585732" y="2490214"/>
              <a:ext cx="379649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4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  <a:ea typeface="微軟正黑體" panose="020B0604030504040204" pitchFamily="34" charset="-120"/>
                </a:rPr>
                <a:t>References</a:t>
              </a:r>
              <a:endParaRPr lang="zh-TW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  <a:ea typeface="微軟正黑體" panose="020B0604030504040204" pitchFamily="34" charset="-120"/>
              </a:endParaRPr>
            </a:p>
          </p:txBody>
        </p:sp>
      </p:grp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9" t="7838" b="8106"/>
          <a:stretch/>
        </p:blipFill>
        <p:spPr>
          <a:xfrm>
            <a:off x="10783902" y="5475485"/>
            <a:ext cx="1266196" cy="1376517"/>
          </a:xfrm>
          <a:prstGeom prst="rect">
            <a:avLst/>
          </a:prstGeom>
          <a:effectLst>
            <a:outerShdw blurRad="88900" dist="63500" dir="2400000" sx="102000" sy="102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矩形 8"/>
          <p:cNvSpPr/>
          <p:nvPr/>
        </p:nvSpPr>
        <p:spPr>
          <a:xfrm>
            <a:off x="4588015" y="3459655"/>
            <a:ext cx="717169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 smtClean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Souffriau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W., </a:t>
            </a:r>
            <a:r>
              <a:rPr lang="en-US" altLang="zh-TW" dirty="0" err="1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Vansteenwegen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P., </a:t>
            </a:r>
            <a:r>
              <a:rPr lang="en-US" altLang="zh-TW" dirty="0" err="1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Vanden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Berghe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G., &amp; Van </a:t>
            </a:r>
            <a:r>
              <a:rPr lang="en-US" altLang="zh-TW" dirty="0" err="1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Oudheusden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D. </a:t>
            </a:r>
            <a:r>
              <a:rPr lang="zh-TW" altLang="en-US" sz="2000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（</a:t>
            </a:r>
            <a:r>
              <a:rPr lang="en-US" altLang="zh-TW" sz="2000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2013</a:t>
            </a:r>
            <a:r>
              <a:rPr lang="zh-TW" altLang="en-US" sz="2000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）</a:t>
            </a:r>
            <a:r>
              <a:rPr lang="en-US" altLang="zh-TW" sz="2000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. The </a:t>
            </a:r>
            <a:r>
              <a:rPr lang="en-US" altLang="zh-TW" sz="2000" dirty="0" err="1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multiconstraint</a:t>
            </a:r>
            <a:r>
              <a:rPr lang="en-US" altLang="zh-TW" sz="2000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 team orienteering problem with multiple time windows. </a:t>
            </a:r>
            <a:r>
              <a:rPr lang="en-US" altLang="zh-TW" sz="2000" i="1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Transportation Science, 47</a:t>
            </a:r>
            <a:r>
              <a:rPr lang="zh-TW" altLang="en-US" sz="2000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（</a:t>
            </a:r>
            <a:r>
              <a:rPr lang="en-US" altLang="zh-TW" sz="2000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1</a:t>
            </a:r>
            <a:r>
              <a:rPr lang="zh-TW" altLang="en-US" sz="2000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）</a:t>
            </a:r>
            <a:r>
              <a:rPr lang="en-US" altLang="zh-TW" sz="2000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53-63. </a:t>
            </a:r>
          </a:p>
        </p:txBody>
      </p:sp>
      <p:sp>
        <p:nvSpPr>
          <p:cNvPr id="10" name="矩形 9"/>
          <p:cNvSpPr/>
          <p:nvPr/>
        </p:nvSpPr>
        <p:spPr>
          <a:xfrm>
            <a:off x="4588015" y="1643986"/>
            <a:ext cx="71716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Hyde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K. F., &amp; Lawson, R. 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（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2003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）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. The nature of independent travel. </a:t>
            </a:r>
            <a:r>
              <a:rPr lang="en-US" altLang="zh-TW" i="1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Journal of travel research, 42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（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1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）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13-23. </a:t>
            </a:r>
          </a:p>
        </p:txBody>
      </p:sp>
      <p:sp>
        <p:nvSpPr>
          <p:cNvPr id="11" name="矩形 10"/>
          <p:cNvSpPr/>
          <p:nvPr/>
        </p:nvSpPr>
        <p:spPr>
          <a:xfrm>
            <a:off x="4588015" y="597652"/>
            <a:ext cx="71730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Deshpande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M., &amp; </a:t>
            </a:r>
            <a:r>
              <a:rPr lang="en-US" altLang="zh-TW" dirty="0" err="1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Karypis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G. 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（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2004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）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. Item-based top-n recommendation algorithms. </a:t>
            </a:r>
            <a:r>
              <a:rPr lang="en-US" altLang="zh-TW" i="1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ACM Transactions on Information Systems 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（</a:t>
            </a:r>
            <a:r>
              <a:rPr lang="en-US" altLang="zh-TW" i="1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TOIS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）</a:t>
            </a:r>
            <a:r>
              <a:rPr lang="en-US" altLang="zh-TW" i="1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22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（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1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）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143-177. </a:t>
            </a:r>
          </a:p>
        </p:txBody>
      </p:sp>
      <p:sp>
        <p:nvSpPr>
          <p:cNvPr id="12" name="矩形 11"/>
          <p:cNvSpPr/>
          <p:nvPr/>
        </p:nvSpPr>
        <p:spPr>
          <a:xfrm>
            <a:off x="4588015" y="4875321"/>
            <a:ext cx="71716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Wendt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C., Werner, D., Adam, M., &amp; </a:t>
            </a:r>
            <a:r>
              <a:rPr lang="en-US" altLang="zh-TW" dirty="0" err="1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Benlian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A. 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（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2022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）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. Influencing crowding at locations with decision support systems: The role of information timeliness and location recommendations. </a:t>
            </a:r>
            <a:r>
              <a:rPr lang="en-US" altLang="zh-TW" i="1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Decision Support Systems, 160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113817. </a:t>
            </a:r>
          </a:p>
        </p:txBody>
      </p:sp>
      <p:sp>
        <p:nvSpPr>
          <p:cNvPr id="13" name="矩形 12"/>
          <p:cNvSpPr/>
          <p:nvPr/>
        </p:nvSpPr>
        <p:spPr>
          <a:xfrm>
            <a:off x="4588015" y="2413321"/>
            <a:ext cx="717169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 smtClean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Kotiloglu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S., </a:t>
            </a:r>
            <a:r>
              <a:rPr lang="en-US" altLang="zh-TW" dirty="0" err="1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Lappas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T., </a:t>
            </a:r>
            <a:r>
              <a:rPr lang="en-US" altLang="zh-TW" dirty="0" err="1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Pelechrinis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K., &amp; </a:t>
            </a:r>
            <a:r>
              <a:rPr lang="en-US" altLang="zh-TW" dirty="0" err="1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Repoussis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P. P. 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（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2017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）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. Personalized multi-period tour recommendations. </a:t>
            </a:r>
            <a:r>
              <a:rPr lang="en-US" altLang="zh-TW" i="1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Tourism Management, 62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, 76-88. </a:t>
            </a:r>
          </a:p>
        </p:txBody>
      </p:sp>
    </p:spTree>
    <p:extLst>
      <p:ext uri="{BB962C8B-B14F-4D97-AF65-F5344CB8AC3E}">
        <p14:creationId xmlns:p14="http://schemas.microsoft.com/office/powerpoint/2010/main" val="97732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24"/>
          <a:stretch/>
        </p:blipFill>
        <p:spPr>
          <a:xfrm>
            <a:off x="0" y="0"/>
            <a:ext cx="12192000" cy="750602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圓角矩形 4"/>
          <p:cNvSpPr/>
          <p:nvPr/>
        </p:nvSpPr>
        <p:spPr>
          <a:xfrm>
            <a:off x="1261641" y="856527"/>
            <a:ext cx="4375230" cy="502341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圓角矩形 5"/>
          <p:cNvSpPr/>
          <p:nvPr/>
        </p:nvSpPr>
        <p:spPr>
          <a:xfrm>
            <a:off x="1496029" y="1053297"/>
            <a:ext cx="3906455" cy="4629873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2286001" y="1307121"/>
            <a:ext cx="23265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趣放假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1640712" y="2200519"/>
            <a:ext cx="36170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  <a:ea typeface="微軟正黑體" panose="020B0604030504040204" pitchFamily="34" charset="-120"/>
              </a:rPr>
              <a:t>Trip Fun Chill </a:t>
            </a:r>
            <a:endParaRPr lang="zh-TW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2022678" y="3129295"/>
            <a:ext cx="32351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組長：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10946009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陳品茹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10946003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吳宇晞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　　　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10946010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劉姿妘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　　　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10946013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趙　晴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　　　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10946029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李嘉羚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2022678" y="5089122"/>
            <a:ext cx="3235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指導老師：李文毅　老師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7334865" y="5519883"/>
            <a:ext cx="4139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～報告結束　謝謝大家～</a:t>
            </a:r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002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  <p:bldP spid="10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2487685" y="1563527"/>
            <a:ext cx="1411389" cy="2285436"/>
            <a:chOff x="1585732" y="763928"/>
            <a:chExt cx="957733" cy="2285436"/>
          </a:xfrm>
        </p:grpSpPr>
        <p:sp>
          <p:nvSpPr>
            <p:cNvPr id="3" name="文字方塊 2"/>
            <p:cNvSpPr txBox="1"/>
            <p:nvPr/>
          </p:nvSpPr>
          <p:spPr>
            <a:xfrm>
              <a:off x="1643603" y="833373"/>
              <a:ext cx="899862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38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</a:t>
              </a:r>
              <a:endParaRPr lang="zh-TW" altLang="en-US" sz="138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" name="文字方塊 3"/>
            <p:cNvSpPr txBox="1"/>
            <p:nvPr/>
          </p:nvSpPr>
          <p:spPr>
            <a:xfrm>
              <a:off x="1585732" y="763928"/>
              <a:ext cx="95773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3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</a:t>
              </a:r>
              <a:endParaRPr lang="zh-TW" altLang="en-US" sz="13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4591237" y="1730628"/>
            <a:ext cx="5751104" cy="1951235"/>
            <a:chOff x="4591237" y="1740498"/>
            <a:chExt cx="5751104" cy="1951235"/>
          </a:xfrm>
        </p:grpSpPr>
        <p:sp>
          <p:nvSpPr>
            <p:cNvPr id="6" name="文字方塊 5"/>
            <p:cNvSpPr txBox="1"/>
            <p:nvPr/>
          </p:nvSpPr>
          <p:spPr>
            <a:xfrm>
              <a:off x="4669152" y="1829685"/>
              <a:ext cx="567318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5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　言</a:t>
              </a:r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4591237" y="1740498"/>
              <a:ext cx="567318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　言</a:t>
              </a:r>
            </a:p>
          </p:txBody>
        </p:sp>
      </p:grpSp>
      <p:cxnSp>
        <p:nvCxnSpPr>
          <p:cNvPr id="9" name="直線接點 8"/>
          <p:cNvCxnSpPr/>
          <p:nvPr/>
        </p:nvCxnSpPr>
        <p:spPr>
          <a:xfrm>
            <a:off x="4803495" y="3602546"/>
            <a:ext cx="5150733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群組 45"/>
          <p:cNvGrpSpPr/>
          <p:nvPr/>
        </p:nvGrpSpPr>
        <p:grpSpPr>
          <a:xfrm>
            <a:off x="4686500" y="3904623"/>
            <a:ext cx="5744231" cy="1218542"/>
            <a:chOff x="4686500" y="3904623"/>
            <a:chExt cx="5744231" cy="1218542"/>
          </a:xfrm>
        </p:grpSpPr>
        <p:sp>
          <p:nvSpPr>
            <p:cNvPr id="8" name="文字方塊 7"/>
            <p:cNvSpPr txBox="1"/>
            <p:nvPr/>
          </p:nvSpPr>
          <p:spPr>
            <a:xfrm>
              <a:off x="4686500" y="3904623"/>
              <a:ext cx="21213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背景介紹</a:t>
              </a: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4686500" y="4538390"/>
              <a:ext cx="21213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研究動機</a:t>
              </a:r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7002493" y="3904623"/>
              <a:ext cx="342823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系統目的與目標</a:t>
              </a:r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7002493" y="4538390"/>
              <a:ext cx="21213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TW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45" name="圖片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1582" y="2803818"/>
            <a:ext cx="747868" cy="80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95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63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95833E-6 -1.11111E-6 L 0.03881 -1.11111E-6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0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en-US" altLang="zh-TW" smtClean="0"/>
              <a:pPr/>
              <a:t>4</a:t>
            </a:fld>
            <a:endParaRPr 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370" y="461801"/>
            <a:ext cx="374114" cy="402349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548641" y="268940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前　言</a:t>
            </a:r>
            <a:endParaRPr lang="zh-TW" alt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2614705" y="26894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可行性分析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5398914" y="268940"/>
            <a:ext cx="3593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專案時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程＆組織分工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9796149" y="26894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系統展示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" name="直線接點 6"/>
          <p:cNvCxnSpPr/>
          <p:nvPr/>
        </p:nvCxnSpPr>
        <p:spPr>
          <a:xfrm>
            <a:off x="640080" y="858568"/>
            <a:ext cx="1542607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/>
        </p:nvSpPr>
        <p:spPr>
          <a:xfrm>
            <a:off x="439654" y="927317"/>
            <a:ext cx="3967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背景</a:t>
            </a:r>
            <a:r>
              <a:rPr lang="zh-TW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介紹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組織分工 </a:t>
            </a:r>
            <a:r>
              <a:rPr lang="en-US" altLang="zh-TW" sz="20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Github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04022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041 2.22222E-6 L -2.70833E-6 2.22222E-6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21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2186739" y="1563527"/>
            <a:ext cx="1411389" cy="2285436"/>
            <a:chOff x="1585732" y="763928"/>
            <a:chExt cx="957733" cy="2285436"/>
          </a:xfrm>
        </p:grpSpPr>
        <p:sp>
          <p:nvSpPr>
            <p:cNvPr id="3" name="文字方塊 2"/>
            <p:cNvSpPr txBox="1"/>
            <p:nvPr/>
          </p:nvSpPr>
          <p:spPr>
            <a:xfrm>
              <a:off x="1643603" y="833373"/>
              <a:ext cx="899862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38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２</a:t>
              </a:r>
            </a:p>
          </p:txBody>
        </p:sp>
        <p:sp>
          <p:nvSpPr>
            <p:cNvPr id="4" name="文字方塊 3"/>
            <p:cNvSpPr txBox="1"/>
            <p:nvPr/>
          </p:nvSpPr>
          <p:spPr>
            <a:xfrm>
              <a:off x="1585732" y="763928"/>
              <a:ext cx="95773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3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２</a:t>
              </a:r>
            </a:p>
          </p:txBody>
        </p:sp>
      </p:grpSp>
      <p:pic>
        <p:nvPicPr>
          <p:cNvPr id="44" name="圖片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1200" y="2803818"/>
            <a:ext cx="747868" cy="804311"/>
          </a:xfrm>
          <a:prstGeom prst="rect">
            <a:avLst/>
          </a:prstGeom>
        </p:spPr>
      </p:pic>
      <p:grpSp>
        <p:nvGrpSpPr>
          <p:cNvPr id="5" name="群組 4"/>
          <p:cNvGrpSpPr/>
          <p:nvPr/>
        </p:nvGrpSpPr>
        <p:grpSpPr>
          <a:xfrm>
            <a:off x="4277192" y="1894575"/>
            <a:ext cx="6248568" cy="1487206"/>
            <a:chOff x="4571832" y="1789029"/>
            <a:chExt cx="6248568" cy="1487206"/>
          </a:xfrm>
        </p:grpSpPr>
        <p:sp>
          <p:nvSpPr>
            <p:cNvPr id="6" name="文字方塊 5"/>
            <p:cNvSpPr txBox="1"/>
            <p:nvPr/>
          </p:nvSpPr>
          <p:spPr>
            <a:xfrm>
              <a:off x="4669152" y="1829685"/>
              <a:ext cx="615124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800" b="1" dirty="0" smtClean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可行性分析</a:t>
              </a:r>
              <a:endParaRPr lang="zh-TW" altLang="en-US" sz="88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4571832" y="1789029"/>
              <a:ext cx="6168203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8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可行性分析</a:t>
              </a:r>
              <a:endParaRPr lang="zh-TW" altLang="en-US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cxnSp>
        <p:nvCxnSpPr>
          <p:cNvPr id="9" name="直線接點 8"/>
          <p:cNvCxnSpPr/>
          <p:nvPr/>
        </p:nvCxnSpPr>
        <p:spPr>
          <a:xfrm>
            <a:off x="4803495" y="3602546"/>
            <a:ext cx="5345390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877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63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08333E-6 -1.11111E-6 L 0.0388 -1.11111E-6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en-US" altLang="zh-TW" smtClean="0"/>
              <a:pPr/>
              <a:t>6</a:t>
            </a:fld>
            <a:endParaRPr 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370" y="461801"/>
            <a:ext cx="374114" cy="402349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548641" y="26894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　言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2614705" y="268940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可行性分析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5398914" y="268940"/>
            <a:ext cx="3593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專案時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程＆組織分工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9796149" y="26894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系統展示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" name="直線接點 6"/>
          <p:cNvCxnSpPr/>
          <p:nvPr/>
        </p:nvCxnSpPr>
        <p:spPr>
          <a:xfrm>
            <a:off x="640080" y="858568"/>
            <a:ext cx="1542607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>
            <a:endCxn id="11" idx="2"/>
          </p:cNvCxnSpPr>
          <p:nvPr/>
        </p:nvCxnSpPr>
        <p:spPr>
          <a:xfrm>
            <a:off x="2695985" y="858568"/>
            <a:ext cx="2183206" cy="5582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2134" y="461801"/>
            <a:ext cx="374114" cy="402349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2614705" y="927317"/>
            <a:ext cx="3967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技術可行性 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系統特色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41265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872 2.22222E-6 L -2.08333E-7 2.22222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3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en-US" altLang="zh-TW" smtClean="0"/>
              <a:pPr/>
              <a:t>7</a:t>
            </a:fld>
            <a:endParaRPr 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370" y="461801"/>
            <a:ext cx="374114" cy="402349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548641" y="26894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　言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2614705" y="268940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可行性分析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5398914" y="268940"/>
            <a:ext cx="3593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專案時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程＆組織分工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9796149" y="26894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系統展示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" name="直線接點 6"/>
          <p:cNvCxnSpPr/>
          <p:nvPr/>
        </p:nvCxnSpPr>
        <p:spPr>
          <a:xfrm>
            <a:off x="640080" y="858568"/>
            <a:ext cx="1542607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>
            <a:endCxn id="11" idx="2"/>
          </p:cNvCxnSpPr>
          <p:nvPr/>
        </p:nvCxnSpPr>
        <p:spPr>
          <a:xfrm>
            <a:off x="2695985" y="858568"/>
            <a:ext cx="2183206" cy="5582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2134" y="461801"/>
            <a:ext cx="374114" cy="402349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2614705" y="927317"/>
            <a:ext cx="3967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技術可行性 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系統特色</a:t>
            </a:r>
            <a:endParaRPr lang="zh-TW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19467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872 2.22222E-6 L -2.08333E-7 2.22222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3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2198318" y="1563527"/>
            <a:ext cx="1411389" cy="2285436"/>
            <a:chOff x="1585732" y="763928"/>
            <a:chExt cx="957733" cy="2285436"/>
          </a:xfrm>
        </p:grpSpPr>
        <p:sp>
          <p:nvSpPr>
            <p:cNvPr id="3" name="文字方塊 2"/>
            <p:cNvSpPr txBox="1"/>
            <p:nvPr/>
          </p:nvSpPr>
          <p:spPr>
            <a:xfrm>
              <a:off x="1643603" y="833373"/>
              <a:ext cx="899862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3800" b="1" dirty="0" smtClean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3</a:t>
              </a:r>
              <a:endParaRPr lang="zh-TW" altLang="en-US" sz="138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" name="文字方塊 3"/>
            <p:cNvSpPr txBox="1"/>
            <p:nvPr/>
          </p:nvSpPr>
          <p:spPr>
            <a:xfrm>
              <a:off x="1585732" y="763928"/>
              <a:ext cx="95773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3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3</a:t>
              </a:r>
              <a:endParaRPr lang="zh-TW" altLang="en-US" sz="13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4591237" y="1205035"/>
            <a:ext cx="5751104" cy="2397511"/>
            <a:chOff x="4591237" y="1740498"/>
            <a:chExt cx="5751104" cy="2397511"/>
          </a:xfrm>
        </p:grpSpPr>
        <p:sp>
          <p:nvSpPr>
            <p:cNvPr id="6" name="文字方塊 5"/>
            <p:cNvSpPr txBox="1"/>
            <p:nvPr/>
          </p:nvSpPr>
          <p:spPr>
            <a:xfrm>
              <a:off x="4669152" y="1829685"/>
              <a:ext cx="567318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72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專案時程與</a:t>
              </a:r>
              <a:endParaRPr lang="en-US" altLang="zh-TW" sz="72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7200" b="1" dirty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組織分工</a:t>
              </a:r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4591237" y="1740498"/>
              <a:ext cx="567318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7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專案時程與</a:t>
              </a:r>
              <a:endParaRPr lang="en-US" altLang="zh-TW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7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組織分工</a:t>
              </a:r>
            </a:p>
          </p:txBody>
        </p:sp>
      </p:grpSp>
      <p:cxnSp>
        <p:nvCxnSpPr>
          <p:cNvPr id="9" name="直線接點 8"/>
          <p:cNvCxnSpPr/>
          <p:nvPr/>
        </p:nvCxnSpPr>
        <p:spPr>
          <a:xfrm>
            <a:off x="4803495" y="3602546"/>
            <a:ext cx="5150733" cy="0"/>
          </a:xfrm>
          <a:prstGeom prst="line">
            <a:avLst/>
          </a:prstGeom>
          <a:ln w="3810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群組 71"/>
          <p:cNvGrpSpPr/>
          <p:nvPr/>
        </p:nvGrpSpPr>
        <p:grpSpPr>
          <a:xfrm>
            <a:off x="4686500" y="3904623"/>
            <a:ext cx="4571800" cy="1218542"/>
            <a:chOff x="4686500" y="3904623"/>
            <a:chExt cx="4571800" cy="1218542"/>
          </a:xfrm>
        </p:grpSpPr>
        <p:sp>
          <p:nvSpPr>
            <p:cNvPr id="8" name="文字方塊 7"/>
            <p:cNvSpPr txBox="1"/>
            <p:nvPr/>
          </p:nvSpPr>
          <p:spPr>
            <a:xfrm>
              <a:off x="4686500" y="3904623"/>
              <a:ext cx="4571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專案時程：甘特圖</a:t>
              </a: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4686500" y="4538390"/>
              <a:ext cx="3428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專案組織與分工</a:t>
              </a:r>
            </a:p>
          </p:txBody>
        </p:sp>
      </p:grpSp>
      <p:pic>
        <p:nvPicPr>
          <p:cNvPr id="71" name="圖片 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1582" y="2803818"/>
            <a:ext cx="747868" cy="80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437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63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95833E-6 -1.11111E-6 L 0.03881 -1.11111E-6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0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E361D-9413-4254-AA94-27C90436F983}" type="slidenum">
              <a:rPr lang="en-US" altLang="zh-TW" smtClean="0"/>
              <a:pPr/>
              <a:t>9</a:t>
            </a:fld>
            <a:endParaRPr lang="en-US" dirty="0"/>
          </a:p>
        </p:txBody>
      </p:sp>
      <p:sp>
        <p:nvSpPr>
          <p:cNvPr id="3" name="文字方塊 2"/>
          <p:cNvSpPr txBox="1"/>
          <p:nvPr/>
        </p:nvSpPr>
        <p:spPr>
          <a:xfrm>
            <a:off x="548641" y="26894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　言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2614705" y="26894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2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可行性分析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5398914" y="268940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專案時程＆組織分工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9796149" y="26894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系統展示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" name="直線接點 8"/>
          <p:cNvCxnSpPr>
            <a:endCxn id="11" idx="2"/>
          </p:cNvCxnSpPr>
          <p:nvPr/>
        </p:nvCxnSpPr>
        <p:spPr>
          <a:xfrm>
            <a:off x="2695985" y="858568"/>
            <a:ext cx="2183206" cy="5582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2134" y="461801"/>
            <a:ext cx="374114" cy="402349"/>
          </a:xfrm>
          <a:prstGeom prst="rect">
            <a:avLst/>
          </a:prstGeom>
        </p:spPr>
      </p:pic>
      <p:cxnSp>
        <p:nvCxnSpPr>
          <p:cNvPr id="12" name="直線接點 11"/>
          <p:cNvCxnSpPr/>
          <p:nvPr/>
        </p:nvCxnSpPr>
        <p:spPr>
          <a:xfrm>
            <a:off x="5516880" y="864150"/>
            <a:ext cx="3718571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圖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2410" y="461801"/>
            <a:ext cx="374114" cy="402349"/>
          </a:xfrm>
          <a:prstGeom prst="rect">
            <a:avLst/>
          </a:prstGeom>
        </p:spPr>
      </p:pic>
      <p:sp>
        <p:nvSpPr>
          <p:cNvPr id="14" name="文字方塊 13"/>
          <p:cNvSpPr txBox="1"/>
          <p:nvPr/>
        </p:nvSpPr>
        <p:spPr>
          <a:xfrm>
            <a:off x="5569215" y="927317"/>
            <a:ext cx="3967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甘</a:t>
            </a:r>
            <a:r>
              <a:rPr lang="zh-TW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特</a:t>
            </a:r>
            <a:r>
              <a:rPr lang="zh-TW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圖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組織分工 </a:t>
            </a:r>
            <a:r>
              <a:rPr lang="en-US" altLang="zh-TW" sz="20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Github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5783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7266 2.22222E-6 L 3.125E-6 2.22222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33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2780</TotalTime>
  <Words>648</Words>
  <Application>Microsoft Office PowerPoint</Application>
  <PresentationFormat>寬螢幕</PresentationFormat>
  <Paragraphs>169</Paragraphs>
  <Slides>21</Slides>
  <Notes>0</Notes>
  <HiddenSlides>1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30" baseType="lpstr">
      <vt:lpstr>微軟正黑體</vt:lpstr>
      <vt:lpstr>新細明體</vt:lpstr>
      <vt:lpstr>標楷體</vt:lpstr>
      <vt:lpstr>Arial</vt:lpstr>
      <vt:lpstr>Arial Rounded MT Bold</vt:lpstr>
      <vt:lpstr>Calibri</vt:lpstr>
      <vt:lpstr>Calibri Light</vt:lpstr>
      <vt:lpstr>Comic Sans MS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ACER</dc:creator>
  <cp:lastModifiedBy>ASUS</cp:lastModifiedBy>
  <cp:revision>458</cp:revision>
  <dcterms:created xsi:type="dcterms:W3CDTF">2023-05-03T02:59:59Z</dcterms:created>
  <dcterms:modified xsi:type="dcterms:W3CDTF">2023-11-27T11:54:55Z</dcterms:modified>
</cp:coreProperties>
</file>

<file path=docProps/thumbnail.jpeg>
</file>